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256" r:id="rId5"/>
    <p:sldId id="281" r:id="rId6"/>
    <p:sldId id="302" r:id="rId7"/>
    <p:sldId id="319" r:id="rId8"/>
    <p:sldId id="306" r:id="rId9"/>
    <p:sldId id="307" r:id="rId10"/>
    <p:sldId id="308" r:id="rId11"/>
    <p:sldId id="303" r:id="rId12"/>
    <p:sldId id="257" r:id="rId13"/>
    <p:sldId id="309" r:id="rId14"/>
    <p:sldId id="279" r:id="rId15"/>
    <p:sldId id="278" r:id="rId16"/>
    <p:sldId id="320" r:id="rId17"/>
    <p:sldId id="317" r:id="rId18"/>
    <p:sldId id="323" r:id="rId19"/>
    <p:sldId id="318" r:id="rId20"/>
    <p:sldId id="322" r:id="rId21"/>
    <p:sldId id="304" r:id="rId22"/>
    <p:sldId id="321" r:id="rId23"/>
    <p:sldId id="259" r:id="rId24"/>
    <p:sldId id="262" r:id="rId25"/>
    <p:sldId id="286" r:id="rId26"/>
    <p:sldId id="305" r:id="rId27"/>
    <p:sldId id="299" r:id="rId28"/>
    <p:sldId id="26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A64450-B7CA-40B2-A52F-BAE8E270683F}"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8CCFB9-1D23-489C-BAD8-BCDC94FB2180}" type="slidenum">
              <a:rPr lang="en-GB" smtClean="0"/>
              <a:t>‹#›</a:t>
            </a:fld>
            <a:endParaRPr lang="en-GB"/>
          </a:p>
        </p:txBody>
      </p:sp>
    </p:spTree>
    <p:extLst>
      <p:ext uri="{BB962C8B-B14F-4D97-AF65-F5344CB8AC3E}">
        <p14:creationId xmlns:p14="http://schemas.microsoft.com/office/powerpoint/2010/main" val="1366779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8CCFB9-1D23-489C-BAD8-BCDC94FB2180}" type="slidenum">
              <a:rPr lang="en-GB" smtClean="0"/>
              <a:t>12</a:t>
            </a:fld>
            <a:endParaRPr lang="en-GB"/>
          </a:p>
        </p:txBody>
      </p:sp>
    </p:spTree>
    <p:extLst>
      <p:ext uri="{BB962C8B-B14F-4D97-AF65-F5344CB8AC3E}">
        <p14:creationId xmlns:p14="http://schemas.microsoft.com/office/powerpoint/2010/main" val="2506949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825A6-F8C6-4B84-84CC-028C7B4EF2F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EE92D6A-2A76-4171-A8B3-52FE7E8B1D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82D21D3-EB99-4B1F-B7D3-5C8E2B7C5868}"/>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5" name="Footer Placeholder 4">
            <a:extLst>
              <a:ext uri="{FF2B5EF4-FFF2-40B4-BE49-F238E27FC236}">
                <a16:creationId xmlns:a16="http://schemas.microsoft.com/office/drawing/2014/main" id="{EADA40C4-A1D8-4AD8-B7C9-63FCB7141F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A19CA4-3E85-42B8-A993-26FE11A7A4DF}"/>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3905190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238DB-5F16-44EA-9F32-5C25ECBBE1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17938C-7ECD-46BC-AADD-3E7855BEB7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C1A2C1-788C-4BB0-8728-3949746C5ADF}"/>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5" name="Footer Placeholder 4">
            <a:extLst>
              <a:ext uri="{FF2B5EF4-FFF2-40B4-BE49-F238E27FC236}">
                <a16:creationId xmlns:a16="http://schemas.microsoft.com/office/drawing/2014/main" id="{3CD2E284-3AA5-4E9B-9946-BD6AADA0AD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00B82A-8B66-452D-863E-E6B07102D796}"/>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3083615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39535-872B-4317-807C-D7783A56D9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AD7088-6DDD-4F09-BDFF-F7CDAF93C8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0A28C06-495F-4D98-87D0-1B2792DCB280}"/>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5" name="Footer Placeholder 4">
            <a:extLst>
              <a:ext uri="{FF2B5EF4-FFF2-40B4-BE49-F238E27FC236}">
                <a16:creationId xmlns:a16="http://schemas.microsoft.com/office/drawing/2014/main" id="{1AADAC33-9253-49A4-BF9D-A23C5103B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03FB01-F9CD-482E-BA04-089C99E1F07D}"/>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432425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042BC-FF37-4441-B44B-E2D30C3357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9CF75C-173B-4B49-BB22-832E6A70562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77A76F7-782D-40D0-8C9E-8260617FDC0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1B92E3-CA92-4976-9D71-0C9CA0988845}"/>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6" name="Footer Placeholder 5">
            <a:extLst>
              <a:ext uri="{FF2B5EF4-FFF2-40B4-BE49-F238E27FC236}">
                <a16:creationId xmlns:a16="http://schemas.microsoft.com/office/drawing/2014/main" id="{06B1F7B4-04B8-45A7-9CE1-0F5C2FBB9D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38392F-7EF5-4542-903C-FAF0D63DD1DE}"/>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1309975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727F-1209-410C-8BD9-D6DC6A73E0E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45062B-05FD-47F1-B941-B456D3920D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7A0C226-FF7E-4D92-A9FC-1B8B255CBB4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A3CFE6-5DE1-444C-84A8-25C14A0A61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334B717-8CCE-49CC-8C4A-FDF52C078CA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975ED1-DE62-49D2-A08C-61A1DEE41740}"/>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8" name="Footer Placeholder 7">
            <a:extLst>
              <a:ext uri="{FF2B5EF4-FFF2-40B4-BE49-F238E27FC236}">
                <a16:creationId xmlns:a16="http://schemas.microsoft.com/office/drawing/2014/main" id="{74C1B687-DD6E-40BB-B846-9A94FB414FA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CFDF4DA-D9DE-42B5-9120-85B50DC66035}"/>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2934284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26A7D-745D-4F0D-8ACF-4DAC520514D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DAF3E0-54F6-4D70-BFC2-32CF7E4E5935}"/>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4" name="Footer Placeholder 3">
            <a:extLst>
              <a:ext uri="{FF2B5EF4-FFF2-40B4-BE49-F238E27FC236}">
                <a16:creationId xmlns:a16="http://schemas.microsoft.com/office/drawing/2014/main" id="{FC529665-A9D6-422D-9394-586FCE2D470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CDF668-137C-4EEB-A659-20C6ACFD8A2B}"/>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3866667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A97679-FEF7-4ECE-AC57-D60E9EA1CF0B}"/>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3" name="Footer Placeholder 2">
            <a:extLst>
              <a:ext uri="{FF2B5EF4-FFF2-40B4-BE49-F238E27FC236}">
                <a16:creationId xmlns:a16="http://schemas.microsoft.com/office/drawing/2014/main" id="{23317F87-66B0-474F-B9A3-11A5684C07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1FCA60-21FE-4287-993C-B9733E1525FB}"/>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62477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A7711-7532-4F25-953C-2766C38623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8D70766-6219-40D3-AAEE-3595AEB3F5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963265F-D0B8-40FE-AABB-108F1FB1AB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5D8242E-4208-42F5-BE2C-22F17A698195}"/>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6" name="Footer Placeholder 5">
            <a:extLst>
              <a:ext uri="{FF2B5EF4-FFF2-40B4-BE49-F238E27FC236}">
                <a16:creationId xmlns:a16="http://schemas.microsoft.com/office/drawing/2014/main" id="{8FA12AED-DDB9-4282-8CBD-67C7E00F87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6DC9AB-C705-4454-A914-A73E4540736B}"/>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3254464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B20A0-3C4B-47AA-A23F-264AF5858E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7428F56-E947-437B-881A-AF33335B4F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D6F300C-7FB6-42AA-A388-92621F3FFF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EE97B65-419F-4DA9-958F-B40CA535B23D}"/>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6" name="Footer Placeholder 5">
            <a:extLst>
              <a:ext uri="{FF2B5EF4-FFF2-40B4-BE49-F238E27FC236}">
                <a16:creationId xmlns:a16="http://schemas.microsoft.com/office/drawing/2014/main" id="{F1E5C81C-64FB-4993-9971-27D2501D8C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2E4C6F-6244-4B23-A0E5-606898A27D49}"/>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2778042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0F028-E992-43D9-A73A-8826F515C4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C88B08-5878-4334-B153-6D3369B36A4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59341C-FA70-4CF6-BF2C-2313882F0122}"/>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5" name="Footer Placeholder 4">
            <a:extLst>
              <a:ext uri="{FF2B5EF4-FFF2-40B4-BE49-F238E27FC236}">
                <a16:creationId xmlns:a16="http://schemas.microsoft.com/office/drawing/2014/main" id="{E2D455FE-61B9-4BF7-BD51-D3705889FD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889FDB-B46D-42D3-990E-F1772D26E3D5}"/>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3181957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0A036E-7406-49C7-9FE6-06BA5D14224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D0AD9F-21AD-4922-8615-A031E02CCD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35D71B-20AB-4543-A7C1-3386608E7B33}"/>
              </a:ext>
            </a:extLst>
          </p:cNvPr>
          <p:cNvSpPr>
            <a:spLocks noGrp="1"/>
          </p:cNvSpPr>
          <p:nvPr>
            <p:ph type="dt" sz="half" idx="10"/>
          </p:nvPr>
        </p:nvSpPr>
        <p:spPr/>
        <p:txBody>
          <a:bodyPr/>
          <a:lstStyle/>
          <a:p>
            <a:fld id="{3E22EEA2-7D82-4B60-B7EB-C18F7AAEC500}" type="datetimeFigureOut">
              <a:rPr lang="en-GB" smtClean="0"/>
              <a:t>16/09/2025</a:t>
            </a:fld>
            <a:endParaRPr lang="en-GB"/>
          </a:p>
        </p:txBody>
      </p:sp>
      <p:sp>
        <p:nvSpPr>
          <p:cNvPr id="5" name="Footer Placeholder 4">
            <a:extLst>
              <a:ext uri="{FF2B5EF4-FFF2-40B4-BE49-F238E27FC236}">
                <a16:creationId xmlns:a16="http://schemas.microsoft.com/office/drawing/2014/main" id="{67970CF0-2855-4A24-9BD8-4436E6B4D6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9045CD-6887-46BC-B9DA-677268DEEDFC}"/>
              </a:ext>
            </a:extLst>
          </p:cNvPr>
          <p:cNvSpPr>
            <a:spLocks noGrp="1"/>
          </p:cNvSpPr>
          <p:nvPr>
            <p:ph type="sldNum" sz="quarter" idx="12"/>
          </p:nvPr>
        </p:nvSpPr>
        <p:spPr/>
        <p:txBody>
          <a:bodyPr/>
          <a:lstStyle/>
          <a:p>
            <a:fld id="{06411563-BA91-4D32-88AB-770EC3E43D8E}" type="slidenum">
              <a:rPr lang="en-GB" smtClean="0"/>
              <a:t>‹#›</a:t>
            </a:fld>
            <a:endParaRPr lang="en-GB"/>
          </a:p>
        </p:txBody>
      </p:sp>
    </p:spTree>
    <p:extLst>
      <p:ext uri="{BB962C8B-B14F-4D97-AF65-F5344CB8AC3E}">
        <p14:creationId xmlns:p14="http://schemas.microsoft.com/office/powerpoint/2010/main" val="636017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CD236B-DAFE-44A2-AB12-0B9CB016F2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5D1A59-83BE-4162-BC53-B5717BE912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A262EB-4A4F-476D-9140-437AA92390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22EEA2-7D82-4B60-B7EB-C18F7AAEC500}" type="datetimeFigureOut">
              <a:rPr lang="en-GB" smtClean="0"/>
              <a:t>16/09/2025</a:t>
            </a:fld>
            <a:endParaRPr lang="en-GB"/>
          </a:p>
        </p:txBody>
      </p:sp>
      <p:sp>
        <p:nvSpPr>
          <p:cNvPr id="5" name="Footer Placeholder 4">
            <a:extLst>
              <a:ext uri="{FF2B5EF4-FFF2-40B4-BE49-F238E27FC236}">
                <a16:creationId xmlns:a16="http://schemas.microsoft.com/office/drawing/2014/main" id="{F3CE1D7B-15C4-49DC-8EF5-9E2E29A5C4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059594-48D4-4779-81C9-9C589D261D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11563-BA91-4D32-88AB-770EC3E43D8E}" type="slidenum">
              <a:rPr lang="en-GB" smtClean="0"/>
              <a:t>‹#›</a:t>
            </a:fld>
            <a:endParaRPr lang="en-GB"/>
          </a:p>
        </p:txBody>
      </p:sp>
    </p:spTree>
    <p:extLst>
      <p:ext uri="{BB962C8B-B14F-4D97-AF65-F5344CB8AC3E}">
        <p14:creationId xmlns:p14="http://schemas.microsoft.com/office/powerpoint/2010/main" val="42589884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37.png"/><Relationship Id="rId4" Type="http://schemas.openxmlformats.org/officeDocument/2006/relationships/image" Target="../media/image36.jpe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nspcc.org.uk/keeping-children-safe/online-safety/talking-child-online-safety/"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962F6-5D54-41F1-B9A3-A963E8A20818}"/>
              </a:ext>
            </a:extLst>
          </p:cNvPr>
          <p:cNvSpPr>
            <a:spLocks noGrp="1"/>
          </p:cNvSpPr>
          <p:nvPr>
            <p:ph type="ctrTitle"/>
          </p:nvPr>
        </p:nvSpPr>
        <p:spPr>
          <a:xfrm>
            <a:off x="1471612" y="1464032"/>
            <a:ext cx="9144000" cy="931778"/>
          </a:xfrm>
        </p:spPr>
        <p:txBody>
          <a:bodyPr>
            <a:normAutofit fontScale="90000"/>
          </a:bodyPr>
          <a:lstStyle/>
          <a:p>
            <a:r>
              <a:rPr lang="en-GB" b="1" dirty="0">
                <a:solidFill>
                  <a:srgbClr val="008000"/>
                </a:solidFill>
                <a:latin typeface="Comic Sans MS"/>
              </a:rPr>
              <a:t>Welcome to Class 3</a:t>
            </a:r>
            <a:br>
              <a:rPr lang="en-GB" b="1" dirty="0">
                <a:latin typeface="Comic Sans MS"/>
              </a:rPr>
            </a:br>
            <a:r>
              <a:rPr lang="en-GB" b="1" dirty="0">
                <a:solidFill>
                  <a:srgbClr val="008000"/>
                </a:solidFill>
                <a:latin typeface="Comic Sans MS"/>
              </a:rPr>
              <a:t>Otter Class</a:t>
            </a:r>
          </a:p>
        </p:txBody>
      </p:sp>
      <p:sp>
        <p:nvSpPr>
          <p:cNvPr id="3" name="Subtitle 2">
            <a:extLst>
              <a:ext uri="{FF2B5EF4-FFF2-40B4-BE49-F238E27FC236}">
                <a16:creationId xmlns:a16="http://schemas.microsoft.com/office/drawing/2014/main" id="{40CAC1E3-E6B9-4613-B375-A54F0F3CC5C8}"/>
              </a:ext>
            </a:extLst>
          </p:cNvPr>
          <p:cNvSpPr>
            <a:spLocks noGrp="1"/>
          </p:cNvSpPr>
          <p:nvPr>
            <p:ph type="subTitle" idx="1"/>
          </p:nvPr>
        </p:nvSpPr>
        <p:spPr>
          <a:xfrm>
            <a:off x="1551125" y="2927719"/>
            <a:ext cx="9660214" cy="2810472"/>
          </a:xfrm>
        </p:spPr>
        <p:txBody>
          <a:bodyPr vert="horz" lIns="91440" tIns="45720" rIns="91440" bIns="45720" rtlCol="0" anchor="t">
            <a:normAutofit/>
          </a:bodyPr>
          <a:lstStyle/>
          <a:p>
            <a:r>
              <a:rPr lang="en-GB" sz="2800" b="1" u="sng" dirty="0">
                <a:latin typeface="Comic Sans MS"/>
              </a:rPr>
              <a:t>Term 1 - 2025</a:t>
            </a:r>
          </a:p>
          <a:p>
            <a:endParaRPr lang="en-GB" sz="2800" b="1" dirty="0">
              <a:latin typeface="Comic Sans MS"/>
            </a:endParaRPr>
          </a:p>
          <a:p>
            <a:r>
              <a:rPr lang="en-GB" sz="2800" b="1" dirty="0">
                <a:latin typeface="Comic Sans MS"/>
              </a:rPr>
              <a:t>Mrs. Wright (Mon, Tues, Wed, Fri), Mrs. Wingfield (Thurs)</a:t>
            </a:r>
          </a:p>
          <a:p>
            <a:r>
              <a:rPr lang="en-GB" sz="2800" b="1" dirty="0">
                <a:latin typeface="Comic Sans MS"/>
              </a:rPr>
              <a:t>Miss Newstead (Mon-Fri), Miss Turner - TA (Mon PM, Tues, Wed, Thurs, Fri) Mrs London – TA (Mon)</a:t>
            </a:r>
            <a:endParaRPr lang="en-GB" sz="2800" b="1" dirty="0">
              <a:latin typeface="Comic Sans MS"/>
              <a:ea typeface="Calibri"/>
              <a:cs typeface="Calibri"/>
            </a:endParaRPr>
          </a:p>
        </p:txBody>
      </p:sp>
      <p:pic>
        <p:nvPicPr>
          <p:cNvPr id="4" name="Picture 3">
            <a:extLst>
              <a:ext uri="{FF2B5EF4-FFF2-40B4-BE49-F238E27FC236}">
                <a16:creationId xmlns:a16="http://schemas.microsoft.com/office/drawing/2014/main" id="{40E53B06-18B2-4646-9252-5A2D68FC62B0}"/>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5" name="Picture 4">
            <a:extLst>
              <a:ext uri="{FF2B5EF4-FFF2-40B4-BE49-F238E27FC236}">
                <a16:creationId xmlns:a16="http://schemas.microsoft.com/office/drawing/2014/main" id="{0E0E065A-84E9-4A47-B83E-BD6D769F946C}"/>
              </a:ext>
            </a:extLst>
          </p:cNvPr>
          <p:cNvPicPr>
            <a:picLocks noChangeAspect="1"/>
          </p:cNvPicPr>
          <p:nvPr/>
        </p:nvPicPr>
        <p:blipFill>
          <a:blip r:embed="rId3"/>
          <a:stretch>
            <a:fillRect/>
          </a:stretch>
        </p:blipFill>
        <p:spPr>
          <a:xfrm>
            <a:off x="806029" y="1464032"/>
            <a:ext cx="2238375" cy="2047875"/>
          </a:xfrm>
          <a:prstGeom prst="rect">
            <a:avLst/>
          </a:prstGeom>
          <a:effectLst>
            <a:softEdge rad="152400"/>
          </a:effectLst>
        </p:spPr>
      </p:pic>
    </p:spTree>
    <p:extLst>
      <p:ext uri="{BB962C8B-B14F-4D97-AF65-F5344CB8AC3E}">
        <p14:creationId xmlns:p14="http://schemas.microsoft.com/office/powerpoint/2010/main" val="2315750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F469F-647A-4B5F-9661-EC4D825780D8}"/>
              </a:ext>
            </a:extLst>
          </p:cNvPr>
          <p:cNvSpPr>
            <a:spLocks noGrp="1"/>
          </p:cNvSpPr>
          <p:nvPr>
            <p:ph type="title"/>
          </p:nvPr>
        </p:nvSpPr>
        <p:spPr>
          <a:xfrm>
            <a:off x="249265" y="132650"/>
            <a:ext cx="10515600" cy="1325563"/>
          </a:xfrm>
        </p:spPr>
        <p:txBody>
          <a:bodyPr>
            <a:normAutofit/>
          </a:bodyPr>
          <a:lstStyle/>
          <a:p>
            <a:pPr algn="ctr"/>
            <a:r>
              <a:rPr lang="en-GB" sz="5400" b="1" dirty="0">
                <a:solidFill>
                  <a:srgbClr val="008000"/>
                </a:solidFill>
                <a:latin typeface="Comic Sans MS"/>
              </a:rPr>
              <a:t> Class 3</a:t>
            </a:r>
            <a:endParaRPr lang="en-US" dirty="0"/>
          </a:p>
        </p:txBody>
      </p:sp>
      <p:sp>
        <p:nvSpPr>
          <p:cNvPr id="3" name="Content Placeholder 2">
            <a:extLst>
              <a:ext uri="{FF2B5EF4-FFF2-40B4-BE49-F238E27FC236}">
                <a16:creationId xmlns:a16="http://schemas.microsoft.com/office/drawing/2014/main" id="{6470079C-05E9-4D6A-8F8D-6955AB387E10}"/>
              </a:ext>
            </a:extLst>
          </p:cNvPr>
          <p:cNvSpPr>
            <a:spLocks noGrp="1"/>
          </p:cNvSpPr>
          <p:nvPr>
            <p:ph idx="1"/>
          </p:nvPr>
        </p:nvSpPr>
        <p:spPr>
          <a:xfrm>
            <a:off x="617995" y="1639646"/>
            <a:ext cx="10956010" cy="4351338"/>
          </a:xfrm>
        </p:spPr>
        <p:txBody>
          <a:bodyPr vert="horz" lIns="91440" tIns="45720" rIns="91440" bIns="45720" rtlCol="0" anchor="t">
            <a:normAutofit/>
          </a:bodyPr>
          <a:lstStyle/>
          <a:p>
            <a:r>
              <a:rPr lang="en-GB" dirty="0">
                <a:latin typeface="Comic Sans MS"/>
              </a:rPr>
              <a:t>Learning class rules and routines</a:t>
            </a:r>
            <a:endParaRPr lang="en-GB" dirty="0">
              <a:latin typeface="Comic Sans MS"/>
              <a:ea typeface="Calibri"/>
              <a:cs typeface="Calibri"/>
            </a:endParaRPr>
          </a:p>
          <a:p>
            <a:r>
              <a:rPr lang="en-GB" dirty="0">
                <a:latin typeface="Comic Sans MS"/>
                <a:ea typeface="Calibri"/>
                <a:cs typeface="Calibri"/>
              </a:rPr>
              <a:t>Well-being – getting to know each child as an individual, different needs,</a:t>
            </a:r>
            <a:endParaRPr lang="en-US" dirty="0">
              <a:latin typeface="Comic Sans MS"/>
              <a:ea typeface="Calibri"/>
              <a:cs typeface="Calibri"/>
            </a:endParaRPr>
          </a:p>
          <a:p>
            <a:r>
              <a:rPr lang="en-GB" dirty="0">
                <a:latin typeface="Comic Sans MS"/>
                <a:ea typeface="Calibri"/>
                <a:cs typeface="Calibri"/>
              </a:rPr>
              <a:t>Need to be happy to learn best</a:t>
            </a:r>
            <a:endParaRPr lang="en-GB" dirty="0">
              <a:latin typeface="Comic Sans MS"/>
            </a:endParaRPr>
          </a:p>
          <a:p>
            <a:r>
              <a:rPr lang="en-GB" dirty="0">
                <a:latin typeface="Comic Sans MS"/>
              </a:rPr>
              <a:t>Varied activities</a:t>
            </a:r>
            <a:endParaRPr lang="en-GB" dirty="0">
              <a:latin typeface="Comic Sans MS"/>
              <a:ea typeface="Calibri"/>
              <a:cs typeface="Calibri"/>
            </a:endParaRPr>
          </a:p>
          <a:p>
            <a:r>
              <a:rPr lang="en-GB" dirty="0">
                <a:latin typeface="Comic Sans MS"/>
              </a:rPr>
              <a:t>Outdoor learning as well as indoor/practical</a:t>
            </a:r>
            <a:endParaRPr lang="en-GB" dirty="0">
              <a:latin typeface="Comic Sans MS"/>
              <a:ea typeface="Calibri"/>
              <a:cs typeface="Calibri"/>
            </a:endParaRPr>
          </a:p>
          <a:p>
            <a:r>
              <a:rPr lang="en-GB" dirty="0">
                <a:latin typeface="Comic Sans MS"/>
              </a:rPr>
              <a:t>Children work with different children for different lessons</a:t>
            </a:r>
            <a:endParaRPr lang="en-GB" dirty="0">
              <a:latin typeface="Comic Sans MS"/>
              <a:ea typeface="Calibri"/>
              <a:cs typeface="Calibri"/>
            </a:endParaRPr>
          </a:p>
          <a:p>
            <a:r>
              <a:rPr lang="en-GB" dirty="0">
                <a:latin typeface="Comic Sans MS"/>
              </a:rPr>
              <a:t>Growth mindset (encourage independence, resilience &amp; perseverance)</a:t>
            </a:r>
            <a:endParaRPr lang="en-GB" dirty="0">
              <a:latin typeface="Comic Sans MS"/>
              <a:ea typeface="Calibri"/>
              <a:cs typeface="Calibri"/>
            </a:endParaRPr>
          </a:p>
        </p:txBody>
      </p:sp>
      <p:pic>
        <p:nvPicPr>
          <p:cNvPr id="4" name="Picture 3" descr="A cartoon of a green monster&#10;&#10;Description automatically generated">
            <a:extLst>
              <a:ext uri="{FF2B5EF4-FFF2-40B4-BE49-F238E27FC236}">
                <a16:creationId xmlns:a16="http://schemas.microsoft.com/office/drawing/2014/main" id="{49AF5605-236C-E672-199C-DE99585A1DC1}"/>
              </a:ext>
            </a:extLst>
          </p:cNvPr>
          <p:cNvPicPr>
            <a:picLocks noChangeAspect="1"/>
          </p:cNvPicPr>
          <p:nvPr/>
        </p:nvPicPr>
        <p:blipFill>
          <a:blip r:embed="rId2"/>
          <a:stretch>
            <a:fillRect/>
          </a:stretch>
        </p:blipFill>
        <p:spPr>
          <a:xfrm>
            <a:off x="11239702" y="5239689"/>
            <a:ext cx="638175" cy="628650"/>
          </a:xfrm>
          <a:prstGeom prst="rect">
            <a:avLst/>
          </a:prstGeom>
        </p:spPr>
      </p:pic>
      <p:pic>
        <p:nvPicPr>
          <p:cNvPr id="6" name="Picture 5" descr="A logo for a school&#10;&#10;Description automatically generated">
            <a:extLst>
              <a:ext uri="{FF2B5EF4-FFF2-40B4-BE49-F238E27FC236}">
                <a16:creationId xmlns:a16="http://schemas.microsoft.com/office/drawing/2014/main" id="{97F75A9B-8C28-0204-53BB-E411787AE43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spTree>
    <p:extLst>
      <p:ext uri="{BB962C8B-B14F-4D97-AF65-F5344CB8AC3E}">
        <p14:creationId xmlns:p14="http://schemas.microsoft.com/office/powerpoint/2010/main" val="4010621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F469F-647A-4B5F-9661-EC4D825780D8}"/>
              </a:ext>
            </a:extLst>
          </p:cNvPr>
          <p:cNvSpPr>
            <a:spLocks noGrp="1"/>
          </p:cNvSpPr>
          <p:nvPr>
            <p:ph type="title"/>
          </p:nvPr>
        </p:nvSpPr>
        <p:spPr>
          <a:xfrm>
            <a:off x="249265" y="132650"/>
            <a:ext cx="10515600" cy="1325563"/>
          </a:xfrm>
        </p:spPr>
        <p:txBody>
          <a:bodyPr>
            <a:normAutofit/>
          </a:bodyPr>
          <a:lstStyle/>
          <a:p>
            <a:r>
              <a:rPr lang="en-GB" sz="5400" b="1" dirty="0">
                <a:solidFill>
                  <a:srgbClr val="008000"/>
                </a:solidFill>
                <a:latin typeface="Comic Sans MS"/>
              </a:rPr>
              <a:t>Behaviour and Expectations</a:t>
            </a:r>
          </a:p>
        </p:txBody>
      </p:sp>
      <p:sp>
        <p:nvSpPr>
          <p:cNvPr id="3" name="Content Placeholder 2">
            <a:extLst>
              <a:ext uri="{FF2B5EF4-FFF2-40B4-BE49-F238E27FC236}">
                <a16:creationId xmlns:a16="http://schemas.microsoft.com/office/drawing/2014/main" id="{6470079C-05E9-4D6A-8F8D-6955AB387E10}"/>
              </a:ext>
            </a:extLst>
          </p:cNvPr>
          <p:cNvSpPr>
            <a:spLocks noGrp="1"/>
          </p:cNvSpPr>
          <p:nvPr>
            <p:ph idx="1"/>
          </p:nvPr>
        </p:nvSpPr>
        <p:spPr>
          <a:xfrm>
            <a:off x="341770" y="1461354"/>
            <a:ext cx="10956010" cy="4565985"/>
          </a:xfrm>
        </p:spPr>
        <p:txBody>
          <a:bodyPr vert="horz" lIns="91440" tIns="45720" rIns="91440" bIns="45720" rtlCol="0" anchor="t">
            <a:normAutofit/>
          </a:bodyPr>
          <a:lstStyle/>
          <a:p>
            <a:r>
              <a:rPr lang="en-GB" sz="1800" dirty="0">
                <a:latin typeface="Comic Sans MS"/>
                <a:ea typeface="Calibri"/>
                <a:cs typeface="Calibri"/>
              </a:rPr>
              <a:t>Behaviour policy is available on our school website. It is very positive and focuses on praise and reward</a:t>
            </a:r>
            <a:endParaRPr lang="en-GB" sz="1800" dirty="0">
              <a:latin typeface="Comic Sans MS"/>
            </a:endParaRPr>
          </a:p>
          <a:p>
            <a:r>
              <a:rPr lang="en-GB" sz="1800" dirty="0">
                <a:latin typeface="Comic Sans MS"/>
              </a:rPr>
              <a:t>Continuing to use house points and gold stars given out during celebration assembly on Fridays</a:t>
            </a:r>
            <a:endParaRPr lang="en-GB" sz="1800" dirty="0">
              <a:latin typeface="Comic Sans MS"/>
              <a:ea typeface="Calibri"/>
              <a:cs typeface="Calibri"/>
            </a:endParaRPr>
          </a:p>
          <a:p>
            <a:r>
              <a:rPr lang="en-GB" sz="1800" dirty="0">
                <a:latin typeface="Comic Sans MS"/>
                <a:ea typeface="Calibri"/>
                <a:cs typeface="Calibri"/>
              </a:rPr>
              <a:t>Courtesy and Minerva cups awarded each week</a:t>
            </a:r>
          </a:p>
          <a:p>
            <a:r>
              <a:rPr lang="en-GB" sz="1800" dirty="0">
                <a:latin typeface="Comic Sans MS"/>
                <a:ea typeface="Calibri"/>
                <a:cs typeface="Calibri"/>
              </a:rPr>
              <a:t>In addition, we have our mini monsters</a:t>
            </a:r>
            <a:r>
              <a:rPr lang="en-GB" dirty="0">
                <a:latin typeface="Comic Sans MS"/>
                <a:ea typeface="Calibri"/>
                <a:cs typeface="Calibri"/>
              </a:rPr>
              <a:t>!</a:t>
            </a:r>
          </a:p>
          <a:p>
            <a:pPr marL="0" indent="0">
              <a:buNone/>
            </a:pPr>
            <a:endParaRPr lang="en-GB" dirty="0">
              <a:latin typeface="Comic Sans MS"/>
              <a:ea typeface="Calibri"/>
              <a:cs typeface="Calibri"/>
            </a:endParaRPr>
          </a:p>
          <a:p>
            <a:endParaRPr lang="en-GB" dirty="0">
              <a:latin typeface="Comic Sans MS"/>
              <a:ea typeface="Calibri"/>
              <a:cs typeface="Calibri"/>
            </a:endParaRPr>
          </a:p>
          <a:p>
            <a:endParaRPr lang="en-GB" dirty="0">
              <a:latin typeface="Comic Sans MS"/>
              <a:ea typeface="Calibri"/>
              <a:cs typeface="Calibri"/>
            </a:endParaRPr>
          </a:p>
        </p:txBody>
      </p:sp>
      <p:pic>
        <p:nvPicPr>
          <p:cNvPr id="5" name="Picture 4" descr="A logo for a school&#10;&#10;Description automatically generated">
            <a:extLst>
              <a:ext uri="{FF2B5EF4-FFF2-40B4-BE49-F238E27FC236}">
                <a16:creationId xmlns:a16="http://schemas.microsoft.com/office/drawing/2014/main" id="{9981A2B5-94BF-0AD6-14D4-A05F9ECF33A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7370" y="132649"/>
            <a:ext cx="1180614" cy="1666968"/>
          </a:xfrm>
          <a:prstGeom prst="rect">
            <a:avLst/>
          </a:prstGeom>
          <a:noFill/>
          <a:ln>
            <a:noFill/>
          </a:ln>
        </p:spPr>
      </p:pic>
      <p:pic>
        <p:nvPicPr>
          <p:cNvPr id="6" name="Picture 5">
            <a:extLst>
              <a:ext uri="{FF2B5EF4-FFF2-40B4-BE49-F238E27FC236}">
                <a16:creationId xmlns:a16="http://schemas.microsoft.com/office/drawing/2014/main" id="{083E115E-CAE1-4899-9C4B-ADE54EBED9AF}"/>
              </a:ext>
            </a:extLst>
          </p:cNvPr>
          <p:cNvPicPr>
            <a:picLocks noChangeAspect="1"/>
          </p:cNvPicPr>
          <p:nvPr/>
        </p:nvPicPr>
        <p:blipFill>
          <a:blip r:embed="rId3"/>
          <a:stretch>
            <a:fillRect/>
          </a:stretch>
        </p:blipFill>
        <p:spPr>
          <a:xfrm>
            <a:off x="3784059" y="3117714"/>
            <a:ext cx="6462409" cy="3236237"/>
          </a:xfrm>
          <a:prstGeom prst="rect">
            <a:avLst/>
          </a:prstGeom>
          <a:effectLst>
            <a:softEdge rad="292100"/>
          </a:effectLst>
        </p:spPr>
      </p:pic>
    </p:spTree>
    <p:extLst>
      <p:ext uri="{BB962C8B-B14F-4D97-AF65-F5344CB8AC3E}">
        <p14:creationId xmlns:p14="http://schemas.microsoft.com/office/powerpoint/2010/main" val="3523046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CBDA8-DDBB-4575-90CA-5C119FB71790}"/>
              </a:ext>
            </a:extLst>
          </p:cNvPr>
          <p:cNvSpPr>
            <a:spLocks noGrp="1"/>
          </p:cNvSpPr>
          <p:nvPr>
            <p:ph type="title"/>
          </p:nvPr>
        </p:nvSpPr>
        <p:spPr/>
        <p:txBody>
          <a:bodyPr/>
          <a:lstStyle/>
          <a:p>
            <a:r>
              <a:rPr lang="en-GB" b="1" dirty="0">
                <a:solidFill>
                  <a:srgbClr val="00B050"/>
                </a:solidFill>
                <a:latin typeface="Comic Sans MS" panose="030F0702030302020204" pitchFamily="66" charset="0"/>
              </a:rPr>
              <a:t>Class Charter</a:t>
            </a:r>
          </a:p>
        </p:txBody>
      </p:sp>
      <p:pic>
        <p:nvPicPr>
          <p:cNvPr id="4" name="Content Placeholder 3">
            <a:extLst>
              <a:ext uri="{FF2B5EF4-FFF2-40B4-BE49-F238E27FC236}">
                <a16:creationId xmlns:a16="http://schemas.microsoft.com/office/drawing/2014/main" id="{2C0CBA88-356D-428B-8808-01B71FF6BBBF}"/>
              </a:ext>
            </a:extLst>
          </p:cNvPr>
          <p:cNvPicPr>
            <a:picLocks noGrp="1" noChangeAspect="1"/>
          </p:cNvPicPr>
          <p:nvPr>
            <p:ph idx="1"/>
          </p:nvPr>
        </p:nvPicPr>
        <p:blipFill>
          <a:blip r:embed="rId2"/>
          <a:stretch>
            <a:fillRect/>
          </a:stretch>
        </p:blipFill>
        <p:spPr>
          <a:xfrm>
            <a:off x="5787159" y="943582"/>
            <a:ext cx="4297193" cy="5729591"/>
          </a:xfrm>
          <a:prstGeom prst="rect">
            <a:avLst/>
          </a:prstGeom>
          <a:effectLst>
            <a:softEdge rad="203200"/>
          </a:effectLst>
        </p:spPr>
      </p:pic>
      <p:sp>
        <p:nvSpPr>
          <p:cNvPr id="5" name="TextBox 4">
            <a:extLst>
              <a:ext uri="{FF2B5EF4-FFF2-40B4-BE49-F238E27FC236}">
                <a16:creationId xmlns:a16="http://schemas.microsoft.com/office/drawing/2014/main" id="{7348C8DD-F787-4432-B1EF-7CE195343FCF}"/>
              </a:ext>
            </a:extLst>
          </p:cNvPr>
          <p:cNvSpPr txBox="1"/>
          <p:nvPr/>
        </p:nvSpPr>
        <p:spPr>
          <a:xfrm>
            <a:off x="768485" y="1799617"/>
            <a:ext cx="4630366" cy="4832092"/>
          </a:xfrm>
          <a:prstGeom prst="rect">
            <a:avLst/>
          </a:prstGeom>
          <a:noFill/>
        </p:spPr>
        <p:txBody>
          <a:bodyPr wrap="square" rtlCol="0">
            <a:spAutoFit/>
          </a:bodyPr>
          <a:lstStyle/>
          <a:p>
            <a:r>
              <a:rPr lang="en-GB" sz="2800" b="1" dirty="0">
                <a:latin typeface="Comic Sans MS" panose="030F0702030302020204" pitchFamily="66" charset="0"/>
              </a:rPr>
              <a:t>Class rules chosen by and agreed by the children:</a:t>
            </a:r>
          </a:p>
          <a:p>
            <a:r>
              <a:rPr lang="en-GB" sz="2800" dirty="0">
                <a:solidFill>
                  <a:srgbClr val="0070C0"/>
                </a:solidFill>
                <a:latin typeface="Comic Sans MS" panose="030F0702030302020204" pitchFamily="66" charset="0"/>
              </a:rPr>
              <a:t>We promise to..</a:t>
            </a:r>
          </a:p>
          <a:p>
            <a:pPr marL="457200" indent="-457200">
              <a:buFont typeface="Arial" panose="020B0604020202020204" pitchFamily="34" charset="0"/>
              <a:buChar char="•"/>
            </a:pPr>
            <a:r>
              <a:rPr lang="en-GB" sz="2800" dirty="0">
                <a:latin typeface="Comic Sans MS" panose="030F0702030302020204" pitchFamily="66" charset="0"/>
              </a:rPr>
              <a:t>Keep our classroom tidy.</a:t>
            </a:r>
          </a:p>
          <a:p>
            <a:pPr marL="457200" indent="-457200">
              <a:buFont typeface="Arial" panose="020B0604020202020204" pitchFamily="34" charset="0"/>
              <a:buChar char="•"/>
            </a:pPr>
            <a:r>
              <a:rPr lang="en-GB" sz="2800" dirty="0">
                <a:latin typeface="Comic Sans MS" panose="030F0702030302020204" pitchFamily="66" charset="0"/>
              </a:rPr>
              <a:t>Always be kind, (and share).</a:t>
            </a:r>
          </a:p>
          <a:p>
            <a:pPr marL="457200" indent="-457200">
              <a:buFont typeface="Arial" panose="020B0604020202020204" pitchFamily="34" charset="0"/>
              <a:buChar char="•"/>
            </a:pPr>
            <a:r>
              <a:rPr lang="en-GB" sz="2800" dirty="0">
                <a:latin typeface="Comic Sans MS" panose="030F0702030302020204" pitchFamily="66" charset="0"/>
              </a:rPr>
              <a:t>Work quietly.</a:t>
            </a:r>
          </a:p>
          <a:p>
            <a:pPr marL="457200" indent="-457200">
              <a:buFont typeface="Arial" panose="020B0604020202020204" pitchFamily="34" charset="0"/>
              <a:buChar char="•"/>
            </a:pPr>
            <a:r>
              <a:rPr lang="en-GB" sz="2800" dirty="0">
                <a:latin typeface="Comic Sans MS" panose="030F0702030302020204" pitchFamily="66" charset="0"/>
              </a:rPr>
              <a:t>Treat each other fairly.</a:t>
            </a:r>
          </a:p>
          <a:p>
            <a:pPr marL="457200" indent="-457200">
              <a:buFont typeface="Arial" panose="020B0604020202020204" pitchFamily="34" charset="0"/>
              <a:buChar char="•"/>
            </a:pPr>
            <a:r>
              <a:rPr lang="en-GB" sz="2800" dirty="0">
                <a:latin typeface="Comic Sans MS" panose="030F0702030302020204" pitchFamily="66" charset="0"/>
              </a:rPr>
              <a:t>Strive to improve.</a:t>
            </a:r>
          </a:p>
          <a:p>
            <a:pPr marL="457200" indent="-457200">
              <a:buFont typeface="Arial" panose="020B0604020202020204" pitchFamily="34" charset="0"/>
              <a:buChar char="•"/>
            </a:pPr>
            <a:r>
              <a:rPr lang="en-GB" sz="2800" dirty="0">
                <a:latin typeface="Comic Sans MS" panose="030F0702030302020204" pitchFamily="66" charset="0"/>
              </a:rPr>
              <a:t>Be focused.</a:t>
            </a:r>
          </a:p>
        </p:txBody>
      </p:sp>
      <p:pic>
        <p:nvPicPr>
          <p:cNvPr id="6" name="Picture 5">
            <a:extLst>
              <a:ext uri="{FF2B5EF4-FFF2-40B4-BE49-F238E27FC236}">
                <a16:creationId xmlns:a16="http://schemas.microsoft.com/office/drawing/2014/main" id="{DF3FA92C-CFB5-4033-9789-A5292A14880F}"/>
              </a:ext>
            </a:extLst>
          </p:cNvPr>
          <p:cNvPicPr>
            <a:picLocks noChangeAspect="1"/>
          </p:cNvPicPr>
          <p:nvPr/>
        </p:nvPicPr>
        <p:blipFill>
          <a:blip r:embed="rId3"/>
          <a:stretch>
            <a:fillRect/>
          </a:stretch>
        </p:blipFill>
        <p:spPr>
          <a:xfrm>
            <a:off x="9550124" y="365125"/>
            <a:ext cx="2438400" cy="1876425"/>
          </a:xfrm>
          <a:prstGeom prst="rect">
            <a:avLst/>
          </a:prstGeom>
          <a:effectLst>
            <a:softEdge rad="101600"/>
          </a:effectLst>
        </p:spPr>
      </p:pic>
    </p:spTree>
    <p:extLst>
      <p:ext uri="{BB962C8B-B14F-4D97-AF65-F5344CB8AC3E}">
        <p14:creationId xmlns:p14="http://schemas.microsoft.com/office/powerpoint/2010/main" val="4273743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F469F-647A-4B5F-9661-EC4D825780D8}"/>
              </a:ext>
            </a:extLst>
          </p:cNvPr>
          <p:cNvSpPr>
            <a:spLocks noGrp="1"/>
          </p:cNvSpPr>
          <p:nvPr>
            <p:ph type="title"/>
          </p:nvPr>
        </p:nvSpPr>
        <p:spPr>
          <a:xfrm>
            <a:off x="249265" y="132650"/>
            <a:ext cx="10515600" cy="1325563"/>
          </a:xfrm>
        </p:spPr>
        <p:txBody>
          <a:bodyPr>
            <a:normAutofit/>
          </a:bodyPr>
          <a:lstStyle/>
          <a:p>
            <a:pPr algn="ctr"/>
            <a:r>
              <a:rPr lang="en-GB" sz="5400" b="1" dirty="0">
                <a:solidFill>
                  <a:srgbClr val="008000"/>
                </a:solidFill>
                <a:latin typeface="Comic Sans MS"/>
              </a:rPr>
              <a:t>Zones of Regulation</a:t>
            </a:r>
            <a:endParaRPr lang="en-US" dirty="0">
              <a:ea typeface="Calibri Light" panose="020F0302020204030204"/>
              <a:cs typeface="Calibri Light" panose="020F0302020204030204"/>
            </a:endParaRPr>
          </a:p>
        </p:txBody>
      </p:sp>
      <p:pic>
        <p:nvPicPr>
          <p:cNvPr id="5" name="Picture 4" descr="A logo for a school&#10;&#10;Description automatically generated">
            <a:extLst>
              <a:ext uri="{FF2B5EF4-FFF2-40B4-BE49-F238E27FC236}">
                <a16:creationId xmlns:a16="http://schemas.microsoft.com/office/drawing/2014/main" id="{9981A2B5-94BF-0AD6-14D4-A05F9ECF33A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6" name="Picture 5" descr="A group of colored signs&#10;&#10;AI-generated content may be incorrect.">
            <a:extLst>
              <a:ext uri="{FF2B5EF4-FFF2-40B4-BE49-F238E27FC236}">
                <a16:creationId xmlns:a16="http://schemas.microsoft.com/office/drawing/2014/main" id="{CBD335F3-8AAD-EE8A-9C45-E0065063F4EC}"/>
              </a:ext>
            </a:extLst>
          </p:cNvPr>
          <p:cNvPicPr>
            <a:picLocks noChangeAspect="1"/>
          </p:cNvPicPr>
          <p:nvPr/>
        </p:nvPicPr>
        <p:blipFill>
          <a:blip r:embed="rId3"/>
          <a:stretch>
            <a:fillRect/>
          </a:stretch>
        </p:blipFill>
        <p:spPr>
          <a:xfrm>
            <a:off x="1714500" y="1281113"/>
            <a:ext cx="8496300" cy="5105400"/>
          </a:xfrm>
          <a:prstGeom prst="rect">
            <a:avLst/>
          </a:prstGeom>
        </p:spPr>
      </p:pic>
    </p:spTree>
    <p:extLst>
      <p:ext uri="{BB962C8B-B14F-4D97-AF65-F5344CB8AC3E}">
        <p14:creationId xmlns:p14="http://schemas.microsoft.com/office/powerpoint/2010/main" val="819818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F469F-647A-4B5F-9661-EC4D825780D8}"/>
              </a:ext>
            </a:extLst>
          </p:cNvPr>
          <p:cNvSpPr>
            <a:spLocks noGrp="1"/>
          </p:cNvSpPr>
          <p:nvPr>
            <p:ph type="title"/>
          </p:nvPr>
        </p:nvSpPr>
        <p:spPr>
          <a:xfrm>
            <a:off x="249265" y="132650"/>
            <a:ext cx="10515600" cy="1325563"/>
          </a:xfrm>
        </p:spPr>
        <p:txBody>
          <a:bodyPr>
            <a:normAutofit/>
          </a:bodyPr>
          <a:lstStyle/>
          <a:p>
            <a:pPr algn="ctr"/>
            <a:r>
              <a:rPr lang="en-GB" sz="5400" b="1" dirty="0">
                <a:solidFill>
                  <a:srgbClr val="008000"/>
                </a:solidFill>
                <a:latin typeface="Comic Sans MS"/>
              </a:rPr>
              <a:t>Zones of Regulation</a:t>
            </a:r>
            <a:endParaRPr lang="en-US" dirty="0">
              <a:ea typeface="Calibri Light" panose="020F0302020204030204"/>
              <a:cs typeface="Calibri Light" panose="020F0302020204030204"/>
            </a:endParaRPr>
          </a:p>
        </p:txBody>
      </p:sp>
      <p:pic>
        <p:nvPicPr>
          <p:cNvPr id="5" name="Picture 4" descr="A logo for a school&#10;&#10;Description automatically generated">
            <a:extLst>
              <a:ext uri="{FF2B5EF4-FFF2-40B4-BE49-F238E27FC236}">
                <a16:creationId xmlns:a16="http://schemas.microsoft.com/office/drawing/2014/main" id="{9981A2B5-94BF-0AD6-14D4-A05F9ECF33A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3" name="Picture 2" descr="A screenshot of a cell phone&#10;&#10;AI-generated content may be incorrect.">
            <a:extLst>
              <a:ext uri="{FF2B5EF4-FFF2-40B4-BE49-F238E27FC236}">
                <a16:creationId xmlns:a16="http://schemas.microsoft.com/office/drawing/2014/main" id="{7F512685-2DDC-5445-2BE5-065F83A713FC}"/>
              </a:ext>
            </a:extLst>
          </p:cNvPr>
          <p:cNvPicPr>
            <a:picLocks noChangeAspect="1"/>
          </p:cNvPicPr>
          <p:nvPr/>
        </p:nvPicPr>
        <p:blipFill>
          <a:blip r:embed="rId3"/>
          <a:stretch>
            <a:fillRect/>
          </a:stretch>
        </p:blipFill>
        <p:spPr>
          <a:xfrm>
            <a:off x="1066217" y="1266825"/>
            <a:ext cx="3725441" cy="5305425"/>
          </a:xfrm>
          <a:prstGeom prst="rect">
            <a:avLst/>
          </a:prstGeom>
        </p:spPr>
      </p:pic>
      <p:pic>
        <p:nvPicPr>
          <p:cNvPr id="4" name="Picture 3" descr="A screenshot of a green screen&#10;&#10;AI-generated content may be incorrect.">
            <a:extLst>
              <a:ext uri="{FF2B5EF4-FFF2-40B4-BE49-F238E27FC236}">
                <a16:creationId xmlns:a16="http://schemas.microsoft.com/office/drawing/2014/main" id="{6A3447F2-25A8-C03B-ABDA-9C0EF5A455BF}"/>
              </a:ext>
            </a:extLst>
          </p:cNvPr>
          <p:cNvPicPr>
            <a:picLocks noChangeAspect="1"/>
          </p:cNvPicPr>
          <p:nvPr/>
        </p:nvPicPr>
        <p:blipFill>
          <a:blip r:embed="rId4"/>
          <a:stretch>
            <a:fillRect/>
          </a:stretch>
        </p:blipFill>
        <p:spPr>
          <a:xfrm>
            <a:off x="6327127" y="1266825"/>
            <a:ext cx="3804946" cy="5305425"/>
          </a:xfrm>
          <a:prstGeom prst="rect">
            <a:avLst/>
          </a:prstGeom>
        </p:spPr>
      </p:pic>
    </p:spTree>
    <p:extLst>
      <p:ext uri="{BB962C8B-B14F-4D97-AF65-F5344CB8AC3E}">
        <p14:creationId xmlns:p14="http://schemas.microsoft.com/office/powerpoint/2010/main" val="3232073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F469F-647A-4B5F-9661-EC4D825780D8}"/>
              </a:ext>
            </a:extLst>
          </p:cNvPr>
          <p:cNvSpPr>
            <a:spLocks noGrp="1"/>
          </p:cNvSpPr>
          <p:nvPr>
            <p:ph type="title"/>
          </p:nvPr>
        </p:nvSpPr>
        <p:spPr>
          <a:xfrm>
            <a:off x="249265" y="132650"/>
            <a:ext cx="10515600" cy="1325563"/>
          </a:xfrm>
        </p:spPr>
        <p:txBody>
          <a:bodyPr>
            <a:normAutofit/>
          </a:bodyPr>
          <a:lstStyle/>
          <a:p>
            <a:pPr algn="ctr"/>
            <a:r>
              <a:rPr lang="en-GB" sz="5400" b="1" dirty="0">
                <a:solidFill>
                  <a:srgbClr val="008000"/>
                </a:solidFill>
                <a:latin typeface="Comic Sans MS"/>
              </a:rPr>
              <a:t>Zones of Regulation</a:t>
            </a:r>
            <a:endParaRPr lang="en-US" dirty="0">
              <a:ea typeface="Calibri Light" panose="020F0302020204030204"/>
              <a:cs typeface="Calibri Light" panose="020F0302020204030204"/>
            </a:endParaRPr>
          </a:p>
        </p:txBody>
      </p:sp>
      <p:pic>
        <p:nvPicPr>
          <p:cNvPr id="5" name="Picture 4" descr="A logo for a school&#10;&#10;Description automatically generated">
            <a:extLst>
              <a:ext uri="{FF2B5EF4-FFF2-40B4-BE49-F238E27FC236}">
                <a16:creationId xmlns:a16="http://schemas.microsoft.com/office/drawing/2014/main" id="{9981A2B5-94BF-0AD6-14D4-A05F9ECF33A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6" name="Picture 5" descr="A screenshot of a cell phone&#10;&#10;AI-generated content may be incorrect.">
            <a:extLst>
              <a:ext uri="{FF2B5EF4-FFF2-40B4-BE49-F238E27FC236}">
                <a16:creationId xmlns:a16="http://schemas.microsoft.com/office/drawing/2014/main" id="{1320FBFD-F345-56EC-038E-DAF9FFD80C49}"/>
              </a:ext>
            </a:extLst>
          </p:cNvPr>
          <p:cNvPicPr>
            <a:picLocks noChangeAspect="1"/>
          </p:cNvPicPr>
          <p:nvPr/>
        </p:nvPicPr>
        <p:blipFill>
          <a:blip r:embed="rId3"/>
          <a:stretch>
            <a:fillRect/>
          </a:stretch>
        </p:blipFill>
        <p:spPr>
          <a:xfrm>
            <a:off x="1278863" y="1209675"/>
            <a:ext cx="3776398" cy="5400675"/>
          </a:xfrm>
          <a:prstGeom prst="rect">
            <a:avLst/>
          </a:prstGeom>
        </p:spPr>
      </p:pic>
      <p:pic>
        <p:nvPicPr>
          <p:cNvPr id="7" name="Picture 6" descr="A screenshot of a cell phone&#10;&#10;AI-generated content may be incorrect.">
            <a:extLst>
              <a:ext uri="{FF2B5EF4-FFF2-40B4-BE49-F238E27FC236}">
                <a16:creationId xmlns:a16="http://schemas.microsoft.com/office/drawing/2014/main" id="{F4711614-4ADF-6BC2-F252-F423159E8C91}"/>
              </a:ext>
            </a:extLst>
          </p:cNvPr>
          <p:cNvPicPr>
            <a:picLocks noChangeAspect="1"/>
          </p:cNvPicPr>
          <p:nvPr/>
        </p:nvPicPr>
        <p:blipFill>
          <a:blip r:embed="rId4"/>
          <a:stretch>
            <a:fillRect/>
          </a:stretch>
        </p:blipFill>
        <p:spPr>
          <a:xfrm>
            <a:off x="6640091" y="1209675"/>
            <a:ext cx="3874342" cy="5400675"/>
          </a:xfrm>
          <a:prstGeom prst="rect">
            <a:avLst/>
          </a:prstGeom>
        </p:spPr>
      </p:pic>
    </p:spTree>
    <p:extLst>
      <p:ext uri="{BB962C8B-B14F-4D97-AF65-F5344CB8AC3E}">
        <p14:creationId xmlns:p14="http://schemas.microsoft.com/office/powerpoint/2010/main" val="3460441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5AD54C2-9507-373A-EAF8-B59BAAB07B66}"/>
              </a:ext>
            </a:extLst>
          </p:cNvPr>
          <p:cNvSpPr txBox="1">
            <a:spLocks/>
          </p:cNvSpPr>
          <p:nvPr/>
        </p:nvSpPr>
        <p:spPr>
          <a:xfrm>
            <a:off x="3790955" y="26143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b="1" dirty="0">
                <a:solidFill>
                  <a:srgbClr val="008000"/>
                </a:solidFill>
                <a:latin typeface="Comic Sans MS"/>
              </a:rPr>
              <a:t>Curriculum</a:t>
            </a:r>
            <a:endParaRPr lang="en-US" dirty="0"/>
          </a:p>
        </p:txBody>
      </p:sp>
      <p:pic>
        <p:nvPicPr>
          <p:cNvPr id="6" name="Picture 5" descr="A group of kids in a classroom&#10;&#10;Description automatically generated">
            <a:extLst>
              <a:ext uri="{FF2B5EF4-FFF2-40B4-BE49-F238E27FC236}">
                <a16:creationId xmlns:a16="http://schemas.microsoft.com/office/drawing/2014/main" id="{C7B698D6-E6FF-3991-1870-A3785B36DC65}"/>
              </a:ext>
            </a:extLst>
          </p:cNvPr>
          <p:cNvPicPr>
            <a:picLocks noChangeAspect="1"/>
          </p:cNvPicPr>
          <p:nvPr/>
        </p:nvPicPr>
        <p:blipFill>
          <a:blip r:embed="rId2"/>
          <a:stretch>
            <a:fillRect/>
          </a:stretch>
        </p:blipFill>
        <p:spPr>
          <a:xfrm>
            <a:off x="2544382" y="2225832"/>
            <a:ext cx="6663208" cy="2910760"/>
          </a:xfrm>
          <a:prstGeom prst="rect">
            <a:avLst/>
          </a:prstGeom>
        </p:spPr>
      </p:pic>
      <p:pic>
        <p:nvPicPr>
          <p:cNvPr id="8" name="Picture 7" descr="A logo for a school&#10;&#10;Description automatically generated">
            <a:extLst>
              <a:ext uri="{FF2B5EF4-FFF2-40B4-BE49-F238E27FC236}">
                <a16:creationId xmlns:a16="http://schemas.microsoft.com/office/drawing/2014/main" id="{CA37E5CC-FD8C-0D32-CF99-5878A4F0A68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spTree>
    <p:extLst>
      <p:ext uri="{BB962C8B-B14F-4D97-AF65-F5344CB8AC3E}">
        <p14:creationId xmlns:p14="http://schemas.microsoft.com/office/powerpoint/2010/main" val="1639286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15C3A-A995-46C6-BEAD-B8B433591792}"/>
              </a:ext>
            </a:extLst>
          </p:cNvPr>
          <p:cNvSpPr>
            <a:spLocks noGrp="1"/>
          </p:cNvSpPr>
          <p:nvPr>
            <p:ph type="title"/>
          </p:nvPr>
        </p:nvSpPr>
        <p:spPr>
          <a:xfrm>
            <a:off x="624395" y="-376237"/>
            <a:ext cx="10515600" cy="1325563"/>
          </a:xfrm>
        </p:spPr>
        <p:txBody>
          <a:bodyPr>
            <a:normAutofit/>
          </a:bodyPr>
          <a:lstStyle/>
          <a:p>
            <a:pPr algn="ctr"/>
            <a:r>
              <a:rPr lang="en-GB" sz="2400" b="1" dirty="0">
                <a:solidFill>
                  <a:srgbClr val="008000"/>
                </a:solidFill>
                <a:latin typeface="Comic Sans MS" panose="030F0702030302020204" pitchFamily="66" charset="0"/>
              </a:rPr>
              <a:t>Class 3 Timetable</a:t>
            </a:r>
            <a:endParaRPr lang="en-GB" sz="2400" b="1" dirty="0">
              <a:solidFill>
                <a:srgbClr val="00B05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12378695-DF49-420E-9467-4FB6BEDB23DE}"/>
              </a:ext>
            </a:extLst>
          </p:cNvPr>
          <p:cNvSpPr>
            <a:spLocks noGrp="1"/>
          </p:cNvSpPr>
          <p:nvPr>
            <p:ph idx="1"/>
          </p:nvPr>
        </p:nvSpPr>
        <p:spPr>
          <a:xfrm>
            <a:off x="457088" y="1039197"/>
            <a:ext cx="10850217" cy="5116789"/>
          </a:xfrm>
        </p:spPr>
        <p:txBody>
          <a:bodyPr/>
          <a:lstStyle/>
          <a:p>
            <a:pPr marL="0" indent="0">
              <a:buNone/>
            </a:pPr>
            <a:endParaRPr lang="en-GB" dirty="0"/>
          </a:p>
          <a:p>
            <a:endParaRPr lang="en-GB" dirty="0"/>
          </a:p>
        </p:txBody>
      </p:sp>
      <p:pic>
        <p:nvPicPr>
          <p:cNvPr id="4" name="Picture 3">
            <a:extLst>
              <a:ext uri="{FF2B5EF4-FFF2-40B4-BE49-F238E27FC236}">
                <a16:creationId xmlns:a16="http://schemas.microsoft.com/office/drawing/2014/main" id="{9D27B811-9EDB-4BB3-A43A-44D12E36FDF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07305" y="47106"/>
            <a:ext cx="821346" cy="988455"/>
          </a:xfrm>
          <a:prstGeom prst="rect">
            <a:avLst/>
          </a:prstGeom>
          <a:noFill/>
          <a:ln>
            <a:noFill/>
          </a:ln>
        </p:spPr>
      </p:pic>
      <p:cxnSp>
        <p:nvCxnSpPr>
          <p:cNvPr id="7" name="Straight Connector 6">
            <a:extLst>
              <a:ext uri="{FF2B5EF4-FFF2-40B4-BE49-F238E27FC236}">
                <a16:creationId xmlns:a16="http://schemas.microsoft.com/office/drawing/2014/main" id="{5C3B1BB4-12A8-45A9-945F-769959F4ACD4}"/>
              </a:ext>
            </a:extLst>
          </p:cNvPr>
          <p:cNvCxnSpPr/>
          <p:nvPr/>
        </p:nvCxnSpPr>
        <p:spPr>
          <a:xfrm flipH="1">
            <a:off x="5470525" y="7299325"/>
            <a:ext cx="6350" cy="157163"/>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ED70FC95-3D48-4C36-8D8D-F67C7D6FDAEB}"/>
              </a:ext>
            </a:extLst>
          </p:cNvPr>
          <p:cNvCxnSpPr/>
          <p:nvPr/>
        </p:nvCxnSpPr>
        <p:spPr>
          <a:xfrm flipH="1">
            <a:off x="6861175" y="7285038"/>
            <a:ext cx="6350" cy="177800"/>
          </a:xfrm>
          <a:prstGeom prst="line">
            <a:avLst/>
          </a:prstGeom>
        </p:spPr>
        <p:style>
          <a:lnRef idx="1">
            <a:schemeClr val="accent1"/>
          </a:lnRef>
          <a:fillRef idx="0">
            <a:schemeClr val="accent1"/>
          </a:fillRef>
          <a:effectRef idx="0">
            <a:schemeClr val="accent1"/>
          </a:effectRef>
          <a:fontRef idx="minor">
            <a:schemeClr val="tx1"/>
          </a:fontRef>
        </p:style>
      </p:cxnSp>
      <p:sp>
        <p:nvSpPr>
          <p:cNvPr id="9" name="Rectangle 3">
            <a:extLst>
              <a:ext uri="{FF2B5EF4-FFF2-40B4-BE49-F238E27FC236}">
                <a16:creationId xmlns:a16="http://schemas.microsoft.com/office/drawing/2014/main" id="{90734FD1-2C01-4ED4-AD0E-283121206682}"/>
              </a:ext>
            </a:extLst>
          </p:cNvPr>
          <p:cNvSpPr>
            <a:spLocks noChangeArrowheads="1"/>
          </p:cNvSpPr>
          <p:nvPr/>
        </p:nvSpPr>
        <p:spPr bwMode="auto">
          <a:xfrm>
            <a:off x="1682750" y="18176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4">
            <a:extLst>
              <a:ext uri="{FF2B5EF4-FFF2-40B4-BE49-F238E27FC236}">
                <a16:creationId xmlns:a16="http://schemas.microsoft.com/office/drawing/2014/main" id="{5823D7A4-284A-4E18-BCC7-E8DA90F8401E}"/>
              </a:ext>
            </a:extLst>
          </p:cNvPr>
          <p:cNvSpPr>
            <a:spLocks noChangeArrowheads="1"/>
          </p:cNvSpPr>
          <p:nvPr/>
        </p:nvSpPr>
        <p:spPr bwMode="auto">
          <a:xfrm>
            <a:off x="1682750" y="2274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cxnSp>
        <p:nvCxnSpPr>
          <p:cNvPr id="11" name="Straight Connector 10">
            <a:extLst>
              <a:ext uri="{FF2B5EF4-FFF2-40B4-BE49-F238E27FC236}">
                <a16:creationId xmlns:a16="http://schemas.microsoft.com/office/drawing/2014/main" id="{7B11ED00-C241-406B-850F-6367898D5A4D}"/>
              </a:ext>
            </a:extLst>
          </p:cNvPr>
          <p:cNvCxnSpPr>
            <a:cxnSpLocks/>
          </p:cNvCxnSpPr>
          <p:nvPr/>
        </p:nvCxnSpPr>
        <p:spPr>
          <a:xfrm>
            <a:off x="5470152" y="7299544"/>
            <a:ext cx="373" cy="1823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C1E77B4-88B5-4D55-8E59-3F52E59C2269}"/>
              </a:ext>
            </a:extLst>
          </p:cNvPr>
          <p:cNvCxnSpPr>
            <a:cxnSpLocks/>
          </p:cNvCxnSpPr>
          <p:nvPr/>
        </p:nvCxnSpPr>
        <p:spPr>
          <a:xfrm>
            <a:off x="6860802" y="7281705"/>
            <a:ext cx="373" cy="206533"/>
          </a:xfrm>
          <a:prstGeom prst="line">
            <a:avLst/>
          </a:prstGeom>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51986CFB-E52C-4472-8729-9144962B8CCD}"/>
              </a:ext>
            </a:extLst>
          </p:cNvPr>
          <p:cNvPicPr>
            <a:picLocks noChangeAspect="1"/>
          </p:cNvPicPr>
          <p:nvPr/>
        </p:nvPicPr>
        <p:blipFill>
          <a:blip r:embed="rId3"/>
          <a:stretch>
            <a:fillRect/>
          </a:stretch>
        </p:blipFill>
        <p:spPr>
          <a:xfrm>
            <a:off x="1080025" y="0"/>
            <a:ext cx="10031950" cy="6858000"/>
          </a:xfrm>
          <a:prstGeom prst="rect">
            <a:avLst/>
          </a:prstGeom>
        </p:spPr>
      </p:pic>
    </p:spTree>
    <p:extLst>
      <p:ext uri="{BB962C8B-B14F-4D97-AF65-F5344CB8AC3E}">
        <p14:creationId xmlns:p14="http://schemas.microsoft.com/office/powerpoint/2010/main" val="628016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378695-DF49-420E-9467-4FB6BEDB23DE}"/>
              </a:ext>
            </a:extLst>
          </p:cNvPr>
          <p:cNvSpPr>
            <a:spLocks noGrp="1"/>
          </p:cNvSpPr>
          <p:nvPr>
            <p:ph idx="1"/>
          </p:nvPr>
        </p:nvSpPr>
        <p:spPr>
          <a:xfrm>
            <a:off x="457088" y="1039197"/>
            <a:ext cx="10850217" cy="5116789"/>
          </a:xfrm>
        </p:spPr>
        <p:txBody>
          <a:bodyPr/>
          <a:lstStyle/>
          <a:p>
            <a:pPr marL="0" indent="0">
              <a:buNone/>
            </a:pPr>
            <a:endParaRPr lang="en-GB"/>
          </a:p>
          <a:p>
            <a:endParaRPr lang="en-GB"/>
          </a:p>
        </p:txBody>
      </p:sp>
      <p:cxnSp>
        <p:nvCxnSpPr>
          <p:cNvPr id="7" name="Straight Connector 6">
            <a:extLst>
              <a:ext uri="{FF2B5EF4-FFF2-40B4-BE49-F238E27FC236}">
                <a16:creationId xmlns:a16="http://schemas.microsoft.com/office/drawing/2014/main" id="{5C3B1BB4-12A8-45A9-945F-769959F4ACD4}"/>
              </a:ext>
            </a:extLst>
          </p:cNvPr>
          <p:cNvCxnSpPr/>
          <p:nvPr/>
        </p:nvCxnSpPr>
        <p:spPr>
          <a:xfrm flipH="1">
            <a:off x="5470525" y="7299325"/>
            <a:ext cx="6350" cy="157163"/>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ED70FC95-3D48-4C36-8D8D-F67C7D6FDAEB}"/>
              </a:ext>
            </a:extLst>
          </p:cNvPr>
          <p:cNvCxnSpPr/>
          <p:nvPr/>
        </p:nvCxnSpPr>
        <p:spPr>
          <a:xfrm flipH="1">
            <a:off x="6861175" y="7285038"/>
            <a:ext cx="6350" cy="177800"/>
          </a:xfrm>
          <a:prstGeom prst="line">
            <a:avLst/>
          </a:prstGeom>
        </p:spPr>
        <p:style>
          <a:lnRef idx="1">
            <a:schemeClr val="accent1"/>
          </a:lnRef>
          <a:fillRef idx="0">
            <a:schemeClr val="accent1"/>
          </a:fillRef>
          <a:effectRef idx="0">
            <a:schemeClr val="accent1"/>
          </a:effectRef>
          <a:fontRef idx="minor">
            <a:schemeClr val="tx1"/>
          </a:fontRef>
        </p:style>
      </p:cxnSp>
      <p:sp>
        <p:nvSpPr>
          <p:cNvPr id="9" name="Rectangle 3">
            <a:extLst>
              <a:ext uri="{FF2B5EF4-FFF2-40B4-BE49-F238E27FC236}">
                <a16:creationId xmlns:a16="http://schemas.microsoft.com/office/drawing/2014/main" id="{90734FD1-2C01-4ED4-AD0E-283121206682}"/>
              </a:ext>
            </a:extLst>
          </p:cNvPr>
          <p:cNvSpPr>
            <a:spLocks noChangeArrowheads="1"/>
          </p:cNvSpPr>
          <p:nvPr/>
        </p:nvSpPr>
        <p:spPr bwMode="auto">
          <a:xfrm>
            <a:off x="1682750" y="18176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4">
            <a:extLst>
              <a:ext uri="{FF2B5EF4-FFF2-40B4-BE49-F238E27FC236}">
                <a16:creationId xmlns:a16="http://schemas.microsoft.com/office/drawing/2014/main" id="{5823D7A4-284A-4E18-BCC7-E8DA90F8401E}"/>
              </a:ext>
            </a:extLst>
          </p:cNvPr>
          <p:cNvSpPr>
            <a:spLocks noChangeArrowheads="1"/>
          </p:cNvSpPr>
          <p:nvPr/>
        </p:nvSpPr>
        <p:spPr bwMode="auto">
          <a:xfrm>
            <a:off x="1682750" y="2274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5" name="Picture 4">
            <a:extLst>
              <a:ext uri="{FF2B5EF4-FFF2-40B4-BE49-F238E27FC236}">
                <a16:creationId xmlns:a16="http://schemas.microsoft.com/office/drawing/2014/main" id="{B340615F-02B1-4329-8012-B145CB36631C}"/>
              </a:ext>
            </a:extLst>
          </p:cNvPr>
          <p:cNvPicPr>
            <a:picLocks noChangeAspect="1"/>
          </p:cNvPicPr>
          <p:nvPr/>
        </p:nvPicPr>
        <p:blipFill>
          <a:blip r:embed="rId2"/>
          <a:stretch>
            <a:fillRect/>
          </a:stretch>
        </p:blipFill>
        <p:spPr>
          <a:xfrm>
            <a:off x="1162895" y="0"/>
            <a:ext cx="9866209" cy="6858000"/>
          </a:xfrm>
          <a:prstGeom prst="rect">
            <a:avLst/>
          </a:prstGeom>
        </p:spPr>
      </p:pic>
    </p:spTree>
    <p:extLst>
      <p:ext uri="{BB962C8B-B14F-4D97-AF65-F5344CB8AC3E}">
        <p14:creationId xmlns:p14="http://schemas.microsoft.com/office/powerpoint/2010/main" val="3663656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293E5-E802-4991-990E-347B2538EDD0}"/>
              </a:ext>
            </a:extLst>
          </p:cNvPr>
          <p:cNvSpPr>
            <a:spLocks noGrp="1"/>
          </p:cNvSpPr>
          <p:nvPr>
            <p:ph type="title"/>
          </p:nvPr>
        </p:nvSpPr>
        <p:spPr>
          <a:xfrm>
            <a:off x="155508" y="-146811"/>
            <a:ext cx="10515600" cy="1325563"/>
          </a:xfrm>
        </p:spPr>
        <p:txBody>
          <a:bodyPr>
            <a:normAutofit/>
          </a:bodyPr>
          <a:lstStyle/>
          <a:p>
            <a:r>
              <a:rPr lang="en-GB" sz="4000" b="1" dirty="0">
                <a:solidFill>
                  <a:srgbClr val="008000"/>
                </a:solidFill>
                <a:latin typeface="Comic Sans MS"/>
              </a:rPr>
              <a:t>Reading</a:t>
            </a:r>
          </a:p>
        </p:txBody>
      </p:sp>
      <p:sp>
        <p:nvSpPr>
          <p:cNvPr id="4" name="TextBox 3">
            <a:extLst>
              <a:ext uri="{FF2B5EF4-FFF2-40B4-BE49-F238E27FC236}">
                <a16:creationId xmlns:a16="http://schemas.microsoft.com/office/drawing/2014/main" id="{84E24774-378F-470C-B124-E9382EE2683B}"/>
              </a:ext>
            </a:extLst>
          </p:cNvPr>
          <p:cNvSpPr txBox="1"/>
          <p:nvPr/>
        </p:nvSpPr>
        <p:spPr>
          <a:xfrm>
            <a:off x="143750" y="923927"/>
            <a:ext cx="2392654" cy="1569660"/>
          </a:xfrm>
          <a:prstGeom prst="rect">
            <a:avLst/>
          </a:prstGeom>
          <a:noFill/>
        </p:spPr>
        <p:txBody>
          <a:bodyPr wrap="square" lIns="91440" tIns="45720" rIns="91440" bIns="45720" rtlCol="0" anchor="t">
            <a:spAutoFit/>
          </a:bodyPr>
          <a:lstStyle/>
          <a:p>
            <a:r>
              <a:rPr lang="en-GB" sz="2400" b="1" dirty="0">
                <a:latin typeface="Comic Sans MS"/>
              </a:rPr>
              <a:t>At home  -</a:t>
            </a:r>
            <a:r>
              <a:rPr lang="en-GB" sz="2400" dirty="0">
                <a:latin typeface="Comic Sans MS"/>
              </a:rPr>
              <a:t>read for 10 minutes each day </a:t>
            </a:r>
          </a:p>
        </p:txBody>
      </p:sp>
      <p:sp>
        <p:nvSpPr>
          <p:cNvPr id="6" name="TextBox 5">
            <a:extLst>
              <a:ext uri="{FF2B5EF4-FFF2-40B4-BE49-F238E27FC236}">
                <a16:creationId xmlns:a16="http://schemas.microsoft.com/office/drawing/2014/main" id="{42B3493E-E5FB-44FB-98FE-06E1D9CE8724}"/>
              </a:ext>
            </a:extLst>
          </p:cNvPr>
          <p:cNvSpPr txBox="1"/>
          <p:nvPr/>
        </p:nvSpPr>
        <p:spPr>
          <a:xfrm>
            <a:off x="5560" y="4210867"/>
            <a:ext cx="2668832" cy="2893100"/>
          </a:xfrm>
          <a:prstGeom prst="rect">
            <a:avLst/>
          </a:prstGeom>
          <a:noFill/>
        </p:spPr>
        <p:txBody>
          <a:bodyPr wrap="square" lIns="91440" tIns="45720" rIns="91440" bIns="45720" rtlCol="0" anchor="t">
            <a:spAutoFit/>
          </a:bodyPr>
          <a:lstStyle/>
          <a:p>
            <a:r>
              <a:rPr lang="en-GB" sz="2600" b="1" dirty="0">
                <a:latin typeface="Comic Sans MS"/>
              </a:rPr>
              <a:t>1:1</a:t>
            </a:r>
            <a:endParaRPr lang="en-US" dirty="0"/>
          </a:p>
          <a:p>
            <a:r>
              <a:rPr lang="en-GB" sz="2600" dirty="0">
                <a:latin typeface="Comic Sans MS"/>
              </a:rPr>
              <a:t>Our aim is to read on a 1:1 basis with all children during the week.</a:t>
            </a:r>
          </a:p>
          <a:p>
            <a:endParaRPr lang="en-GB" sz="2600" dirty="0">
              <a:latin typeface="Comic Sans MS"/>
            </a:endParaRPr>
          </a:p>
        </p:txBody>
      </p:sp>
      <p:sp>
        <p:nvSpPr>
          <p:cNvPr id="10" name="TextBox 9">
            <a:extLst>
              <a:ext uri="{FF2B5EF4-FFF2-40B4-BE49-F238E27FC236}">
                <a16:creationId xmlns:a16="http://schemas.microsoft.com/office/drawing/2014/main" id="{436A06BD-C50E-7193-E191-337F6C3F9194}"/>
              </a:ext>
            </a:extLst>
          </p:cNvPr>
          <p:cNvSpPr txBox="1"/>
          <p:nvPr/>
        </p:nvSpPr>
        <p:spPr>
          <a:xfrm>
            <a:off x="-3085" y="2396051"/>
            <a:ext cx="2671038"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600" b="1" dirty="0">
                <a:latin typeface="Comic Sans MS"/>
                <a:cs typeface="Calibri" panose="020F0502020204030204"/>
              </a:rPr>
              <a:t>Daily reading</a:t>
            </a:r>
            <a:r>
              <a:rPr lang="en-US" sz="2600" dirty="0">
                <a:latin typeface="Comic Sans MS"/>
                <a:cs typeface="Calibri" panose="020F0502020204030204"/>
              </a:rPr>
              <a:t> to an adult for those who need more </a:t>
            </a:r>
            <a:r>
              <a:rPr lang="en-US" sz="2400" dirty="0">
                <a:latin typeface="Comic Sans MS"/>
                <a:cs typeface="Calibri" panose="020F0502020204030204"/>
              </a:rPr>
              <a:t>support</a:t>
            </a:r>
            <a:endParaRPr lang="en-US" sz="2400" dirty="0"/>
          </a:p>
        </p:txBody>
      </p:sp>
      <p:pic>
        <p:nvPicPr>
          <p:cNvPr id="12" name="Picture 11" descr="A logo for a school&#10;&#10;Description automatically generated">
            <a:extLst>
              <a:ext uri="{FF2B5EF4-FFF2-40B4-BE49-F238E27FC236}">
                <a16:creationId xmlns:a16="http://schemas.microsoft.com/office/drawing/2014/main" id="{A414AE1C-2FAE-BB9E-E6BF-D977B73AAAD4}"/>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41092" y="216997"/>
            <a:ext cx="1295400" cy="1607128"/>
          </a:xfrm>
          <a:prstGeom prst="rect">
            <a:avLst/>
          </a:prstGeom>
          <a:noFill/>
          <a:ln>
            <a:noFill/>
          </a:ln>
          <a:effectLst>
            <a:softEdge rad="101600"/>
          </a:effectLst>
        </p:spPr>
      </p:pic>
      <p:sp>
        <p:nvSpPr>
          <p:cNvPr id="5" name="TextBox 4">
            <a:extLst>
              <a:ext uri="{FF2B5EF4-FFF2-40B4-BE49-F238E27FC236}">
                <a16:creationId xmlns:a16="http://schemas.microsoft.com/office/drawing/2014/main" id="{90E7E2C6-B74B-F075-E75C-FA17D62449D6}"/>
              </a:ext>
            </a:extLst>
          </p:cNvPr>
          <p:cNvSpPr txBox="1"/>
          <p:nvPr/>
        </p:nvSpPr>
        <p:spPr>
          <a:xfrm>
            <a:off x="3141944" y="448849"/>
            <a:ext cx="7359041" cy="8925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600" dirty="0">
                <a:latin typeface="Comic Sans MS"/>
              </a:rPr>
              <a:t>  </a:t>
            </a:r>
          </a:p>
          <a:p>
            <a:endParaRPr lang="en-GB" sz="2600" dirty="0">
              <a:latin typeface="Comic Sans MS"/>
            </a:endParaRPr>
          </a:p>
        </p:txBody>
      </p:sp>
      <p:sp>
        <p:nvSpPr>
          <p:cNvPr id="15" name="Rectangle: Rounded Corners 14">
            <a:extLst>
              <a:ext uri="{FF2B5EF4-FFF2-40B4-BE49-F238E27FC236}">
                <a16:creationId xmlns:a16="http://schemas.microsoft.com/office/drawing/2014/main" id="{90E6D2D9-EF31-D00E-B893-D384971C1A46}"/>
              </a:ext>
            </a:extLst>
          </p:cNvPr>
          <p:cNvSpPr/>
          <p:nvPr/>
        </p:nvSpPr>
        <p:spPr>
          <a:xfrm>
            <a:off x="3084649" y="4461435"/>
            <a:ext cx="7537174" cy="2217131"/>
          </a:xfrm>
          <a:prstGeom prst="round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descr="A white speech bubble with blue text&#10;&#10;AI-generated content may be incorrect.">
            <a:extLst>
              <a:ext uri="{FF2B5EF4-FFF2-40B4-BE49-F238E27FC236}">
                <a16:creationId xmlns:a16="http://schemas.microsoft.com/office/drawing/2014/main" id="{74441A0A-E80C-CAC9-46A2-518C2DC3500E}"/>
              </a:ext>
            </a:extLst>
          </p:cNvPr>
          <p:cNvPicPr>
            <a:picLocks noChangeAspect="1"/>
          </p:cNvPicPr>
          <p:nvPr/>
        </p:nvPicPr>
        <p:blipFill>
          <a:blip r:embed="rId3"/>
          <a:stretch>
            <a:fillRect/>
          </a:stretch>
        </p:blipFill>
        <p:spPr>
          <a:xfrm>
            <a:off x="3169948" y="5202582"/>
            <a:ext cx="1343025" cy="1162050"/>
          </a:xfrm>
          <a:prstGeom prst="rect">
            <a:avLst/>
          </a:prstGeom>
        </p:spPr>
      </p:pic>
      <p:pic>
        <p:nvPicPr>
          <p:cNvPr id="19" name="Picture 18" descr="A yellow text on a blue background&#10;&#10;AI-generated content may be incorrect.">
            <a:extLst>
              <a:ext uri="{FF2B5EF4-FFF2-40B4-BE49-F238E27FC236}">
                <a16:creationId xmlns:a16="http://schemas.microsoft.com/office/drawing/2014/main" id="{37361C29-5D6C-BB92-8991-442E318B9523}"/>
              </a:ext>
            </a:extLst>
          </p:cNvPr>
          <p:cNvPicPr>
            <a:picLocks noChangeAspect="1"/>
          </p:cNvPicPr>
          <p:nvPr/>
        </p:nvPicPr>
        <p:blipFill>
          <a:blip r:embed="rId4"/>
          <a:stretch>
            <a:fillRect/>
          </a:stretch>
        </p:blipFill>
        <p:spPr>
          <a:xfrm>
            <a:off x="4683504" y="5194954"/>
            <a:ext cx="1381125" cy="1171575"/>
          </a:xfrm>
          <a:prstGeom prst="rect">
            <a:avLst/>
          </a:prstGeom>
        </p:spPr>
      </p:pic>
      <p:sp>
        <p:nvSpPr>
          <p:cNvPr id="20" name="TextBox 19">
            <a:extLst>
              <a:ext uri="{FF2B5EF4-FFF2-40B4-BE49-F238E27FC236}">
                <a16:creationId xmlns:a16="http://schemas.microsoft.com/office/drawing/2014/main" id="{2A95337A-9205-F3DA-99E0-811754586236}"/>
              </a:ext>
            </a:extLst>
          </p:cNvPr>
          <p:cNvSpPr txBox="1"/>
          <p:nvPr/>
        </p:nvSpPr>
        <p:spPr>
          <a:xfrm>
            <a:off x="6163791" y="5164303"/>
            <a:ext cx="1315232" cy="1200329"/>
          </a:xfrm>
          <a:prstGeom prst="rect">
            <a:avLst/>
          </a:prstGeom>
          <a:noFill/>
          <a:ln>
            <a:solidFill>
              <a:schemeClr val="tx1">
                <a:lumMod val="85000"/>
                <a:lumOff val="1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latin typeface="Comic Sans MS"/>
                <a:ea typeface="Calibri"/>
                <a:cs typeface="Calibri"/>
              </a:rPr>
              <a:t>Whole class shared writing</a:t>
            </a:r>
            <a:endParaRPr lang="en-US"/>
          </a:p>
        </p:txBody>
      </p:sp>
      <p:sp>
        <p:nvSpPr>
          <p:cNvPr id="13" name="Rectangle 12">
            <a:extLst>
              <a:ext uri="{FF2B5EF4-FFF2-40B4-BE49-F238E27FC236}">
                <a16:creationId xmlns:a16="http://schemas.microsoft.com/office/drawing/2014/main" id="{55277FF3-A000-F764-19A8-DBAC6E8205A9}"/>
              </a:ext>
            </a:extLst>
          </p:cNvPr>
          <p:cNvSpPr/>
          <p:nvPr/>
        </p:nvSpPr>
        <p:spPr>
          <a:xfrm>
            <a:off x="7578185" y="5190975"/>
            <a:ext cx="1336109" cy="1179534"/>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79331BC3-8FEC-F61D-DF0A-40EADD31E66E}"/>
              </a:ext>
            </a:extLst>
          </p:cNvPr>
          <p:cNvSpPr txBox="1"/>
          <p:nvPr/>
        </p:nvSpPr>
        <p:spPr>
          <a:xfrm>
            <a:off x="7619939" y="5324209"/>
            <a:ext cx="1315232" cy="800219"/>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latin typeface="Comic Sans MS"/>
                <a:ea typeface="Calibri"/>
                <a:cs typeface="Calibri"/>
              </a:rPr>
              <a:t> </a:t>
            </a:r>
            <a:r>
              <a:rPr lang="en-US" sz="1400" dirty="0">
                <a:latin typeface="Comic Sans MS"/>
                <a:ea typeface="Calibri"/>
                <a:cs typeface="Calibri"/>
              </a:rPr>
              <a:t>Independent sentence writing </a:t>
            </a:r>
          </a:p>
        </p:txBody>
      </p:sp>
      <p:sp>
        <p:nvSpPr>
          <p:cNvPr id="14" name="Rectangle 13">
            <a:extLst>
              <a:ext uri="{FF2B5EF4-FFF2-40B4-BE49-F238E27FC236}">
                <a16:creationId xmlns:a16="http://schemas.microsoft.com/office/drawing/2014/main" id="{ED080A39-4F9F-FEC3-DF04-7C0A423EA66A}"/>
              </a:ext>
            </a:extLst>
          </p:cNvPr>
          <p:cNvSpPr/>
          <p:nvPr/>
        </p:nvSpPr>
        <p:spPr>
          <a:xfrm>
            <a:off x="9031265" y="5190975"/>
            <a:ext cx="1336109" cy="1179534"/>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23FC6C-3940-FFAF-DA56-F8CA655A0761}"/>
              </a:ext>
            </a:extLst>
          </p:cNvPr>
          <p:cNvSpPr txBox="1"/>
          <p:nvPr/>
        </p:nvSpPr>
        <p:spPr>
          <a:xfrm>
            <a:off x="9052142" y="5299449"/>
            <a:ext cx="1315232" cy="92333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latin typeface="Comic Sans MS"/>
                <a:ea typeface="Calibri"/>
                <a:cs typeface="Calibri"/>
              </a:rPr>
              <a:t>Read and improve sentence</a:t>
            </a:r>
          </a:p>
        </p:txBody>
      </p:sp>
      <p:sp>
        <p:nvSpPr>
          <p:cNvPr id="11" name="Rectangle: Rounded Corners 10">
            <a:extLst>
              <a:ext uri="{FF2B5EF4-FFF2-40B4-BE49-F238E27FC236}">
                <a16:creationId xmlns:a16="http://schemas.microsoft.com/office/drawing/2014/main" id="{61B1ADC8-28C3-452C-8AED-7E8066BE9278}"/>
              </a:ext>
            </a:extLst>
          </p:cNvPr>
          <p:cNvSpPr/>
          <p:nvPr/>
        </p:nvSpPr>
        <p:spPr>
          <a:xfrm>
            <a:off x="2961177" y="136187"/>
            <a:ext cx="7406197" cy="3952635"/>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20000"/>
                  <a:lumOff val="80000"/>
                </a:schemeClr>
              </a:solidFill>
            </a:endParaRPr>
          </a:p>
        </p:txBody>
      </p:sp>
      <p:sp>
        <p:nvSpPr>
          <p:cNvPr id="22" name="TextBox 21">
            <a:extLst>
              <a:ext uri="{FF2B5EF4-FFF2-40B4-BE49-F238E27FC236}">
                <a16:creationId xmlns:a16="http://schemas.microsoft.com/office/drawing/2014/main" id="{3BEFC5FC-5D61-4AB3-9DC4-E92FDBA2C942}"/>
              </a:ext>
            </a:extLst>
          </p:cNvPr>
          <p:cNvSpPr txBox="1"/>
          <p:nvPr/>
        </p:nvSpPr>
        <p:spPr>
          <a:xfrm>
            <a:off x="3439091" y="571051"/>
            <a:ext cx="6750996" cy="4401205"/>
          </a:xfrm>
          <a:prstGeom prst="rect">
            <a:avLst/>
          </a:prstGeom>
          <a:noFill/>
        </p:spPr>
        <p:txBody>
          <a:bodyPr wrap="square" rtlCol="0">
            <a:spAutoFit/>
          </a:bodyPr>
          <a:lstStyle/>
          <a:p>
            <a:r>
              <a:rPr lang="en-GB" sz="2000" b="1" dirty="0">
                <a:latin typeface="Comic Sans MS"/>
              </a:rPr>
              <a:t>Whole class comprehension based on a text each term</a:t>
            </a:r>
            <a:endParaRPr lang="en-US" sz="2000" dirty="0"/>
          </a:p>
          <a:p>
            <a:pPr marL="342900" indent="-342900">
              <a:buFontTx/>
              <a:buChar char="-"/>
            </a:pPr>
            <a:r>
              <a:rPr lang="en-GB" sz="2400" dirty="0">
                <a:latin typeface="Comic Sans MS"/>
              </a:rPr>
              <a:t>Detectives using</a:t>
            </a:r>
            <a:r>
              <a:rPr lang="en-GB" sz="2400" b="1" dirty="0">
                <a:latin typeface="Comic Sans MS"/>
              </a:rPr>
              <a:t> </a:t>
            </a:r>
            <a:r>
              <a:rPr lang="en-GB" sz="2400" b="1" u="sng" dirty="0">
                <a:latin typeface="Comic Sans MS"/>
              </a:rPr>
              <a:t>VIPERS</a:t>
            </a:r>
            <a:r>
              <a:rPr lang="en-GB" sz="2400" b="1" dirty="0">
                <a:latin typeface="Comic Sans MS"/>
              </a:rPr>
              <a:t>, </a:t>
            </a:r>
            <a:r>
              <a:rPr lang="en-GB" sz="2400" dirty="0">
                <a:latin typeface="Comic Sans MS"/>
              </a:rPr>
              <a:t>exploring and using the following skills:</a:t>
            </a:r>
          </a:p>
          <a:p>
            <a:pPr marL="342900" indent="-342900">
              <a:buFontTx/>
              <a:buChar char="-"/>
            </a:pPr>
            <a:r>
              <a:rPr lang="en-GB" sz="2000" b="1" u="sng" dirty="0">
                <a:latin typeface="Comic Sans MS"/>
              </a:rPr>
              <a:t>V</a:t>
            </a:r>
            <a:r>
              <a:rPr lang="en-GB" sz="2000" dirty="0">
                <a:latin typeface="Comic Sans MS"/>
              </a:rPr>
              <a:t>ocabulary</a:t>
            </a:r>
          </a:p>
          <a:p>
            <a:pPr marL="342900" indent="-342900">
              <a:buFontTx/>
              <a:buChar char="-"/>
            </a:pPr>
            <a:r>
              <a:rPr lang="en-GB" sz="2000" b="1" u="sng" dirty="0">
                <a:latin typeface="Comic Sans MS"/>
              </a:rPr>
              <a:t>I</a:t>
            </a:r>
            <a:r>
              <a:rPr lang="en-GB" sz="2000" dirty="0">
                <a:latin typeface="Comic Sans MS"/>
              </a:rPr>
              <a:t>nfer</a:t>
            </a:r>
          </a:p>
          <a:p>
            <a:pPr marL="342900" indent="-342900">
              <a:buFontTx/>
              <a:buChar char="-"/>
            </a:pPr>
            <a:r>
              <a:rPr lang="en-GB" sz="2000" b="1" u="sng" dirty="0">
                <a:latin typeface="Comic Sans MS"/>
              </a:rPr>
              <a:t>P</a:t>
            </a:r>
            <a:r>
              <a:rPr lang="en-GB" sz="2000" dirty="0">
                <a:latin typeface="Comic Sans MS"/>
              </a:rPr>
              <a:t>redict</a:t>
            </a:r>
          </a:p>
          <a:p>
            <a:pPr marL="342900" indent="-342900">
              <a:buFontTx/>
              <a:buChar char="-"/>
            </a:pPr>
            <a:r>
              <a:rPr lang="en-GB" sz="2000" b="1" u="sng" dirty="0">
                <a:latin typeface="Comic Sans MS"/>
              </a:rPr>
              <a:t>E</a:t>
            </a:r>
            <a:r>
              <a:rPr lang="en-GB" sz="2000" dirty="0">
                <a:latin typeface="Comic Sans MS"/>
              </a:rPr>
              <a:t>xplain</a:t>
            </a:r>
          </a:p>
          <a:p>
            <a:pPr marL="342900" indent="-342900">
              <a:buFontTx/>
              <a:buChar char="-"/>
            </a:pPr>
            <a:r>
              <a:rPr lang="en-GB" sz="2000" b="1" u="sng" dirty="0">
                <a:latin typeface="Comic Sans MS"/>
              </a:rPr>
              <a:t>R</a:t>
            </a:r>
            <a:r>
              <a:rPr lang="en-GB" sz="2000" dirty="0">
                <a:latin typeface="Comic Sans MS"/>
              </a:rPr>
              <a:t>etrieve</a:t>
            </a:r>
          </a:p>
          <a:p>
            <a:pPr marL="342900" indent="-342900">
              <a:buFontTx/>
              <a:buChar char="-"/>
            </a:pPr>
            <a:r>
              <a:rPr lang="en-GB" sz="2000" b="1" u="sng" dirty="0">
                <a:latin typeface="Comic Sans MS"/>
              </a:rPr>
              <a:t>S</a:t>
            </a:r>
            <a:r>
              <a:rPr lang="en-GB" sz="2000" dirty="0">
                <a:latin typeface="Comic Sans MS"/>
              </a:rPr>
              <a:t>ummarise</a:t>
            </a:r>
          </a:p>
          <a:p>
            <a:pPr marL="342900" indent="-342900">
              <a:buFontTx/>
              <a:buChar char="-"/>
            </a:pPr>
            <a:endParaRPr lang="en-GB" dirty="0">
              <a:latin typeface="Comic Sans MS"/>
            </a:endParaRPr>
          </a:p>
          <a:p>
            <a:pPr marL="342900" indent="-342900">
              <a:buFontTx/>
              <a:buChar char="-"/>
            </a:pPr>
            <a:endParaRPr lang="en-GB" dirty="0">
              <a:latin typeface="Comic Sans MS"/>
            </a:endParaRPr>
          </a:p>
          <a:p>
            <a:pPr marL="342900" indent="-342900">
              <a:buFontTx/>
              <a:buChar char="-"/>
            </a:pPr>
            <a:endParaRPr lang="en-GB" dirty="0">
              <a:latin typeface="Comic Sans MS"/>
            </a:endParaRPr>
          </a:p>
          <a:p>
            <a:pPr marL="342900" indent="-342900">
              <a:buFontTx/>
              <a:buChar char="-"/>
            </a:pPr>
            <a:endParaRPr lang="en-GB" dirty="0">
              <a:latin typeface="Comic Sans MS"/>
            </a:endParaRPr>
          </a:p>
        </p:txBody>
      </p:sp>
      <p:sp>
        <p:nvSpPr>
          <p:cNvPr id="26" name="TextBox 25">
            <a:extLst>
              <a:ext uri="{FF2B5EF4-FFF2-40B4-BE49-F238E27FC236}">
                <a16:creationId xmlns:a16="http://schemas.microsoft.com/office/drawing/2014/main" id="{BAAA9CB6-ABCA-4002-8DB5-B29DA32AAE43}"/>
              </a:ext>
            </a:extLst>
          </p:cNvPr>
          <p:cNvSpPr txBox="1"/>
          <p:nvPr/>
        </p:nvSpPr>
        <p:spPr>
          <a:xfrm>
            <a:off x="3702693" y="4618856"/>
            <a:ext cx="5227511" cy="400110"/>
          </a:xfrm>
          <a:prstGeom prst="rect">
            <a:avLst/>
          </a:prstGeom>
          <a:noFill/>
        </p:spPr>
        <p:txBody>
          <a:bodyPr wrap="square" rtlCol="0">
            <a:spAutoFit/>
          </a:bodyPr>
          <a:lstStyle/>
          <a:p>
            <a:r>
              <a:rPr lang="en-GB" sz="2000" b="1" dirty="0">
                <a:latin typeface="Comic Sans MS" panose="030F0702030302020204" pitchFamily="66" charset="0"/>
              </a:rPr>
              <a:t>Hold a sentence</a:t>
            </a:r>
          </a:p>
        </p:txBody>
      </p:sp>
      <p:pic>
        <p:nvPicPr>
          <p:cNvPr id="27" name="Picture 26">
            <a:extLst>
              <a:ext uri="{FF2B5EF4-FFF2-40B4-BE49-F238E27FC236}">
                <a16:creationId xmlns:a16="http://schemas.microsoft.com/office/drawing/2014/main" id="{F056A67E-C3F7-4D03-B305-A5D79399E169}"/>
              </a:ext>
            </a:extLst>
          </p:cNvPr>
          <p:cNvPicPr>
            <a:picLocks noChangeAspect="1"/>
          </p:cNvPicPr>
          <p:nvPr/>
        </p:nvPicPr>
        <p:blipFill>
          <a:blip r:embed="rId5"/>
          <a:stretch>
            <a:fillRect/>
          </a:stretch>
        </p:blipFill>
        <p:spPr>
          <a:xfrm>
            <a:off x="7316091" y="2104057"/>
            <a:ext cx="2371725" cy="1924050"/>
          </a:xfrm>
          <a:prstGeom prst="rect">
            <a:avLst/>
          </a:prstGeom>
          <a:effectLst>
            <a:softEdge rad="190500"/>
          </a:effectLst>
        </p:spPr>
      </p:pic>
    </p:spTree>
    <p:extLst>
      <p:ext uri="{BB962C8B-B14F-4D97-AF65-F5344CB8AC3E}">
        <p14:creationId xmlns:p14="http://schemas.microsoft.com/office/powerpoint/2010/main" val="4260550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08087-7B64-46A3-9E96-6021CAE4353A}"/>
              </a:ext>
            </a:extLst>
          </p:cNvPr>
          <p:cNvSpPr>
            <a:spLocks noGrp="1"/>
          </p:cNvSpPr>
          <p:nvPr>
            <p:ph type="title"/>
          </p:nvPr>
        </p:nvSpPr>
        <p:spPr>
          <a:xfrm>
            <a:off x="3220" y="509097"/>
            <a:ext cx="11759484" cy="688423"/>
          </a:xfrm>
        </p:spPr>
        <p:txBody>
          <a:bodyPr>
            <a:noAutofit/>
          </a:bodyPr>
          <a:lstStyle/>
          <a:p>
            <a:r>
              <a:rPr lang="en-GB" sz="5400" b="1" dirty="0">
                <a:solidFill>
                  <a:srgbClr val="008000"/>
                </a:solidFill>
                <a:latin typeface="Comic Sans MS"/>
              </a:rPr>
              <a:t>English </a:t>
            </a:r>
          </a:p>
        </p:txBody>
      </p:sp>
      <p:sp>
        <p:nvSpPr>
          <p:cNvPr id="9" name="Rectangle: Rounded Corners 8">
            <a:extLst>
              <a:ext uri="{FF2B5EF4-FFF2-40B4-BE49-F238E27FC236}">
                <a16:creationId xmlns:a16="http://schemas.microsoft.com/office/drawing/2014/main" id="{8595540A-05AB-F537-F48A-B32D49001120}"/>
              </a:ext>
            </a:extLst>
          </p:cNvPr>
          <p:cNvSpPr/>
          <p:nvPr/>
        </p:nvSpPr>
        <p:spPr>
          <a:xfrm>
            <a:off x="4456604" y="671353"/>
            <a:ext cx="7318099" cy="5893781"/>
          </a:xfrm>
          <a:prstGeom prst="roundRect">
            <a:avLst/>
          </a:prstGeom>
          <a:solidFill>
            <a:schemeClr val="bg1"/>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B49ABB7E-36F2-8F76-0EA6-7B80F47E7628}"/>
              </a:ext>
            </a:extLst>
          </p:cNvPr>
          <p:cNvSpPr txBox="1"/>
          <p:nvPr/>
        </p:nvSpPr>
        <p:spPr>
          <a:xfrm>
            <a:off x="4780244" y="858424"/>
            <a:ext cx="6397016" cy="65864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600" b="1" dirty="0">
                <a:latin typeface="Comic Sans MS"/>
              </a:rPr>
              <a:t>Learning:</a:t>
            </a:r>
          </a:p>
          <a:p>
            <a:pPr marL="285750" indent="-285750">
              <a:buFont typeface="Arial" panose="020B0604020202020204" pitchFamily="34" charset="0"/>
              <a:buChar char="•"/>
            </a:pPr>
            <a:r>
              <a:rPr lang="en-GB" b="1" dirty="0"/>
              <a:t>Reading Objectives:</a:t>
            </a:r>
          </a:p>
          <a:p>
            <a:pPr marL="285750" indent="-285750">
              <a:buFont typeface="Arial" panose="020B0604020202020204" pitchFamily="34" charset="0"/>
              <a:buChar char="•"/>
            </a:pPr>
            <a:r>
              <a:rPr lang="en-GB" dirty="0"/>
              <a:t>Predicting what might happen from details stated and implied.</a:t>
            </a:r>
          </a:p>
          <a:p>
            <a:r>
              <a:rPr lang="en-GB" dirty="0"/>
              <a:t> </a:t>
            </a:r>
          </a:p>
          <a:p>
            <a:pPr marL="285750" indent="-285750">
              <a:buFont typeface="Arial" panose="020B0604020202020204" pitchFamily="34" charset="0"/>
              <a:buChar char="•"/>
            </a:pPr>
            <a:r>
              <a:rPr lang="en-GB" dirty="0"/>
              <a:t>Identifying how language, structure, and presentation contribute to meaning.</a:t>
            </a:r>
          </a:p>
          <a:p>
            <a:r>
              <a:rPr lang="en-GB" dirty="0"/>
              <a:t> </a:t>
            </a:r>
          </a:p>
          <a:p>
            <a:pPr marL="285750" indent="-285750">
              <a:buFont typeface="Arial" panose="020B0604020202020204" pitchFamily="34" charset="0"/>
              <a:buChar char="•"/>
            </a:pPr>
            <a:r>
              <a:rPr lang="en-GB" dirty="0"/>
              <a:t>Discussing words and phrases that capture the reader’s interest and Imagination.</a:t>
            </a:r>
          </a:p>
          <a:p>
            <a:r>
              <a:rPr lang="en-GB" dirty="0"/>
              <a:t> </a:t>
            </a:r>
          </a:p>
          <a:p>
            <a:pPr marL="285750" indent="-285750">
              <a:buFont typeface="Arial" panose="020B0604020202020204" pitchFamily="34" charset="0"/>
              <a:buChar char="•"/>
            </a:pPr>
            <a:r>
              <a:rPr lang="en-GB" dirty="0"/>
              <a:t>Checking that the text makes sense to them, discussing their understanding and explaining the meaning of words in context.</a:t>
            </a:r>
          </a:p>
          <a:p>
            <a:r>
              <a:rPr lang="en-GB" dirty="0"/>
              <a:t> </a:t>
            </a:r>
          </a:p>
          <a:p>
            <a:pPr marL="285750" indent="-285750">
              <a:buFont typeface="Arial" panose="020B0604020202020204" pitchFamily="34" charset="0"/>
              <a:buChar char="•"/>
            </a:pPr>
            <a:r>
              <a:rPr lang="en-GB" dirty="0"/>
              <a:t>Identifying main ideas drawn from more than one paragraph and summarising these.</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Spoken language objective:</a:t>
            </a:r>
          </a:p>
          <a:p>
            <a:pPr marL="285750" indent="-285750">
              <a:buFont typeface="Arial" panose="020B0604020202020204" pitchFamily="34" charset="0"/>
              <a:buChar char="•"/>
            </a:pPr>
            <a:r>
              <a:rPr lang="en-GB" dirty="0"/>
              <a:t>Use spoken language to develop understanding through </a:t>
            </a:r>
          </a:p>
          <a:p>
            <a:r>
              <a:rPr lang="en-GB" dirty="0"/>
              <a:t>      imagining and exploring ideas.</a:t>
            </a:r>
          </a:p>
          <a:p>
            <a:endParaRPr lang="en-GB" sz="2000" dirty="0">
              <a:latin typeface="Comic Sans MS"/>
            </a:endParaRPr>
          </a:p>
          <a:p>
            <a:endParaRPr lang="en-GB" sz="2600" dirty="0">
              <a:latin typeface="Comic Sans MS"/>
            </a:endParaRPr>
          </a:p>
          <a:p>
            <a:endParaRPr lang="en-GB" sz="2600" dirty="0">
              <a:latin typeface="Comic Sans MS"/>
            </a:endParaRPr>
          </a:p>
        </p:txBody>
      </p:sp>
      <p:pic>
        <p:nvPicPr>
          <p:cNvPr id="4" name="Picture 3">
            <a:extLst>
              <a:ext uri="{FF2B5EF4-FFF2-40B4-BE49-F238E27FC236}">
                <a16:creationId xmlns:a16="http://schemas.microsoft.com/office/drawing/2014/main" id="{135DB6A4-A610-4871-999E-DE824D1DC83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3" name="Picture 2">
            <a:extLst>
              <a:ext uri="{FF2B5EF4-FFF2-40B4-BE49-F238E27FC236}">
                <a16:creationId xmlns:a16="http://schemas.microsoft.com/office/drawing/2014/main" id="{01FD93CA-FA66-426B-9AED-EAFF83B1101C}"/>
              </a:ext>
            </a:extLst>
          </p:cNvPr>
          <p:cNvPicPr>
            <a:picLocks noChangeAspect="1"/>
          </p:cNvPicPr>
          <p:nvPr/>
        </p:nvPicPr>
        <p:blipFill>
          <a:blip r:embed="rId4"/>
          <a:stretch>
            <a:fillRect/>
          </a:stretch>
        </p:blipFill>
        <p:spPr>
          <a:xfrm>
            <a:off x="484785" y="1302088"/>
            <a:ext cx="2307054" cy="1857178"/>
          </a:xfrm>
          <a:prstGeom prst="rect">
            <a:avLst/>
          </a:prstGeom>
          <a:effectLst>
            <a:softEdge rad="76200"/>
          </a:effectLst>
        </p:spPr>
      </p:pic>
      <p:pic>
        <p:nvPicPr>
          <p:cNvPr id="5" name="Picture 4">
            <a:extLst>
              <a:ext uri="{FF2B5EF4-FFF2-40B4-BE49-F238E27FC236}">
                <a16:creationId xmlns:a16="http://schemas.microsoft.com/office/drawing/2014/main" id="{AF9F9283-928B-4357-A5BA-240810B3EA73}"/>
              </a:ext>
            </a:extLst>
          </p:cNvPr>
          <p:cNvPicPr>
            <a:picLocks noChangeAspect="1"/>
          </p:cNvPicPr>
          <p:nvPr/>
        </p:nvPicPr>
        <p:blipFill>
          <a:blip r:embed="rId5"/>
          <a:stretch>
            <a:fillRect/>
          </a:stretch>
        </p:blipFill>
        <p:spPr>
          <a:xfrm>
            <a:off x="502763" y="3375497"/>
            <a:ext cx="2743774" cy="3189637"/>
          </a:xfrm>
          <a:prstGeom prst="rect">
            <a:avLst/>
          </a:prstGeom>
          <a:effectLst>
            <a:softEdge rad="127000"/>
          </a:effectLst>
        </p:spPr>
      </p:pic>
    </p:spTree>
    <p:extLst>
      <p:ext uri="{BB962C8B-B14F-4D97-AF65-F5344CB8AC3E}">
        <p14:creationId xmlns:p14="http://schemas.microsoft.com/office/powerpoint/2010/main" val="1698543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22F452C-3DD2-46CA-B7D2-37CB3F9A5BD7}"/>
              </a:ext>
            </a:extLst>
          </p:cNvPr>
          <p:cNvSpPr/>
          <p:nvPr/>
        </p:nvSpPr>
        <p:spPr>
          <a:xfrm>
            <a:off x="3998069" y="477173"/>
            <a:ext cx="7397256" cy="5903653"/>
          </a:xfrm>
          <a:prstGeom prst="roundRect">
            <a:avLst/>
          </a:prstGeom>
          <a:solidFill>
            <a:schemeClr val="bg1"/>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Grammar Objectives</a:t>
            </a:r>
          </a:p>
          <a:p>
            <a:pPr algn="ctr"/>
            <a:r>
              <a:rPr lang="en-GB"/>
              <a:t>Introduction to inverted commas to punctuate direct speech.</a:t>
            </a:r>
          </a:p>
          <a:p>
            <a:pPr algn="ctr"/>
            <a:endParaRPr lang="en-GB"/>
          </a:p>
          <a:p>
            <a:pPr algn="ctr"/>
            <a:r>
              <a:rPr lang="en-GB"/>
              <a:t>Noun phrases expanded by the addition of modifying adjectives, nouns and preposition phrases.</a:t>
            </a:r>
          </a:p>
          <a:p>
            <a:pPr algn="ctr"/>
            <a:r>
              <a:rPr lang="en-GB"/>
              <a:t>Cards and doves fluttered in the lantern light.</a:t>
            </a:r>
          </a:p>
          <a:p>
            <a:pPr algn="ctr"/>
            <a:endParaRPr lang="en-GB"/>
          </a:p>
          <a:p>
            <a:pPr algn="ctr"/>
            <a:r>
              <a:rPr lang="en-GB"/>
              <a:t>Use of –ly in Standard English to turn adjectives into adverbs.</a:t>
            </a:r>
            <a:endParaRPr lang="en-GB" dirty="0"/>
          </a:p>
        </p:txBody>
      </p:sp>
      <p:pic>
        <p:nvPicPr>
          <p:cNvPr id="11" name="Picture 10">
            <a:extLst>
              <a:ext uri="{FF2B5EF4-FFF2-40B4-BE49-F238E27FC236}">
                <a16:creationId xmlns:a16="http://schemas.microsoft.com/office/drawing/2014/main" id="{E4A1AB2B-6A5F-4681-90BF-60A405B28C66}"/>
              </a:ext>
            </a:extLst>
          </p:cNvPr>
          <p:cNvPicPr>
            <a:picLocks noChangeAspect="1"/>
          </p:cNvPicPr>
          <p:nvPr/>
        </p:nvPicPr>
        <p:blipFill>
          <a:blip r:embed="rId2"/>
          <a:stretch>
            <a:fillRect/>
          </a:stretch>
        </p:blipFill>
        <p:spPr>
          <a:xfrm>
            <a:off x="10495374" y="367441"/>
            <a:ext cx="1298561" cy="1609483"/>
          </a:xfrm>
          <a:prstGeom prst="rect">
            <a:avLst/>
          </a:prstGeom>
        </p:spPr>
      </p:pic>
      <p:pic>
        <p:nvPicPr>
          <p:cNvPr id="12" name="Picture 11">
            <a:extLst>
              <a:ext uri="{FF2B5EF4-FFF2-40B4-BE49-F238E27FC236}">
                <a16:creationId xmlns:a16="http://schemas.microsoft.com/office/drawing/2014/main" id="{CF9C9785-37F0-4220-B592-9AE0E78F19AF}"/>
              </a:ext>
            </a:extLst>
          </p:cNvPr>
          <p:cNvPicPr>
            <a:picLocks noChangeAspect="1"/>
          </p:cNvPicPr>
          <p:nvPr/>
        </p:nvPicPr>
        <p:blipFill>
          <a:blip r:embed="rId3"/>
          <a:stretch>
            <a:fillRect/>
          </a:stretch>
        </p:blipFill>
        <p:spPr>
          <a:xfrm>
            <a:off x="489701" y="686894"/>
            <a:ext cx="2749534" cy="3188484"/>
          </a:xfrm>
          <a:prstGeom prst="rect">
            <a:avLst/>
          </a:prstGeom>
        </p:spPr>
      </p:pic>
      <p:sp>
        <p:nvSpPr>
          <p:cNvPr id="16" name="TextBox 15">
            <a:extLst>
              <a:ext uri="{FF2B5EF4-FFF2-40B4-BE49-F238E27FC236}">
                <a16:creationId xmlns:a16="http://schemas.microsoft.com/office/drawing/2014/main" id="{BCDD3550-8A3F-497B-B7F5-4B2B1FD9C769}"/>
              </a:ext>
            </a:extLst>
          </p:cNvPr>
          <p:cNvSpPr txBox="1"/>
          <p:nvPr/>
        </p:nvSpPr>
        <p:spPr>
          <a:xfrm>
            <a:off x="4659549" y="914400"/>
            <a:ext cx="5835825" cy="6186309"/>
          </a:xfrm>
          <a:prstGeom prst="rect">
            <a:avLst/>
          </a:prstGeom>
          <a:noFill/>
        </p:spPr>
        <p:txBody>
          <a:bodyPr wrap="square" rtlCol="0">
            <a:spAutoFit/>
          </a:bodyPr>
          <a:lstStyle/>
          <a:p>
            <a:r>
              <a:rPr lang="en-GB" b="1" u="sng" dirty="0"/>
              <a:t>Grammar Objectives</a:t>
            </a:r>
            <a:endParaRPr lang="en-GB" dirty="0"/>
          </a:p>
          <a:p>
            <a:pPr marL="285750" indent="-285750">
              <a:buFont typeface="Arial" panose="020B0604020202020204" pitchFamily="34" charset="0"/>
              <a:buChar char="•"/>
            </a:pPr>
            <a:r>
              <a:rPr lang="en-GB" dirty="0"/>
              <a:t>Introduction to inverted commas to punctuate direct speech.</a:t>
            </a:r>
          </a:p>
          <a:p>
            <a:pPr marL="285750" indent="-285750">
              <a:buFont typeface="Arial" panose="020B0604020202020204" pitchFamily="34" charset="0"/>
              <a:buChar char="•"/>
            </a:pPr>
            <a:r>
              <a:rPr lang="en-GB" dirty="0"/>
              <a:t>Noun phrases expanded by the addition of modifying adjectives, nouns and preposition phrases.</a:t>
            </a:r>
          </a:p>
          <a:p>
            <a:r>
              <a:rPr lang="en-GB" i="1" dirty="0"/>
              <a:t>      </a:t>
            </a:r>
            <a:r>
              <a:rPr lang="en-GB" i="1" dirty="0">
                <a:solidFill>
                  <a:srgbClr val="C00000"/>
                </a:solidFill>
              </a:rPr>
              <a:t>Cards and doves fluttered in the lantern light.</a:t>
            </a:r>
          </a:p>
          <a:p>
            <a:pPr marL="285750" indent="-285750">
              <a:buFont typeface="Arial" panose="020B0604020202020204" pitchFamily="34" charset="0"/>
              <a:buChar char="•"/>
            </a:pPr>
            <a:r>
              <a:rPr lang="en-GB" dirty="0"/>
              <a:t>Use of –</a:t>
            </a:r>
            <a:r>
              <a:rPr lang="en-GB" dirty="0" err="1"/>
              <a:t>ly</a:t>
            </a:r>
            <a:r>
              <a:rPr lang="en-GB" dirty="0"/>
              <a:t> in Standard English to turn adjectives into adverbs.</a:t>
            </a:r>
          </a:p>
          <a:p>
            <a:pPr marL="285750" indent="-285750">
              <a:buFont typeface="Arial" panose="020B0604020202020204" pitchFamily="34" charset="0"/>
              <a:buChar char="•"/>
            </a:pPr>
            <a:endParaRPr lang="en-GB" dirty="0">
              <a:solidFill>
                <a:srgbClr val="C00000"/>
              </a:solidFill>
            </a:endParaRPr>
          </a:p>
          <a:p>
            <a:r>
              <a:rPr lang="en-GB" b="1" u="sng" dirty="0"/>
              <a:t>Planning. Drafting and Editing Objectives</a:t>
            </a:r>
            <a:endParaRPr lang="en-GB" dirty="0"/>
          </a:p>
          <a:p>
            <a:pPr marL="285750" indent="-285750">
              <a:buFont typeface="Arial" panose="020B0604020202020204" pitchFamily="34" charset="0"/>
              <a:buChar char="•"/>
            </a:pPr>
            <a:r>
              <a:rPr lang="en-GB" dirty="0"/>
              <a:t>Discussing writing similar to that which they are planning to write in order to understand and learn from its structure, vocabulary and grammar.</a:t>
            </a:r>
          </a:p>
          <a:p>
            <a:pPr marL="285750" indent="-285750">
              <a:buFont typeface="Arial" panose="020B0604020202020204" pitchFamily="34" charset="0"/>
              <a:buChar char="•"/>
            </a:pPr>
            <a:r>
              <a:rPr lang="en-GB" dirty="0"/>
              <a:t>Discussing and recording ideas.</a:t>
            </a:r>
          </a:p>
          <a:p>
            <a:r>
              <a:rPr lang="en-GB" dirty="0"/>
              <a:t> </a:t>
            </a:r>
          </a:p>
          <a:p>
            <a:pPr marL="285750" indent="-285750">
              <a:buFont typeface="Arial" panose="020B0604020202020204" pitchFamily="34" charset="0"/>
              <a:buChar char="•"/>
            </a:pPr>
            <a:r>
              <a:rPr lang="en-GB" dirty="0"/>
              <a:t>Composing and rehearsing sentences orally (including dialogue), progressively building a varied and rich vocabulary and an increasing range of sentence </a:t>
            </a:r>
          </a:p>
          <a:p>
            <a:r>
              <a:rPr lang="en-GB" dirty="0"/>
              <a:t>      structures.</a:t>
            </a:r>
          </a:p>
          <a:p>
            <a:pPr marL="285750" indent="-285750">
              <a:buFont typeface="Arial" panose="020B0604020202020204" pitchFamily="34" charset="0"/>
              <a:buChar char="•"/>
            </a:pPr>
            <a:endParaRPr lang="en-GB" dirty="0">
              <a:solidFill>
                <a:srgbClr val="C00000"/>
              </a:solidFill>
            </a:endParaRPr>
          </a:p>
          <a:p>
            <a:pPr marL="285750" indent="-285750">
              <a:buFont typeface="Arial" panose="020B0604020202020204" pitchFamily="34" charset="0"/>
              <a:buChar char="•"/>
            </a:pPr>
            <a:endParaRPr lang="en-GB" dirty="0"/>
          </a:p>
          <a:p>
            <a:r>
              <a:rPr lang="en-GB" dirty="0"/>
              <a:t> </a:t>
            </a:r>
          </a:p>
        </p:txBody>
      </p:sp>
    </p:spTree>
    <p:extLst>
      <p:ext uri="{BB962C8B-B14F-4D97-AF65-F5344CB8AC3E}">
        <p14:creationId xmlns:p14="http://schemas.microsoft.com/office/powerpoint/2010/main" val="3100126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C9B8D-55FB-458E-99EC-45D58DF22CED}"/>
              </a:ext>
            </a:extLst>
          </p:cNvPr>
          <p:cNvSpPr>
            <a:spLocks noGrp="1"/>
          </p:cNvSpPr>
          <p:nvPr>
            <p:ph type="title"/>
          </p:nvPr>
        </p:nvSpPr>
        <p:spPr>
          <a:xfrm>
            <a:off x="838200" y="1775637"/>
            <a:ext cx="10515600" cy="1308032"/>
          </a:xfrm>
        </p:spPr>
        <p:txBody>
          <a:bodyPr>
            <a:noAutofit/>
          </a:bodyPr>
          <a:lstStyle/>
          <a:p>
            <a:r>
              <a:rPr lang="en-GB" sz="4000" dirty="0">
                <a:solidFill>
                  <a:srgbClr val="00B050"/>
                </a:solidFill>
                <a:latin typeface="Comic Sans MS" panose="030F0702030302020204" pitchFamily="66" charset="0"/>
              </a:rPr>
              <a:t>Spellings</a:t>
            </a:r>
            <a:br>
              <a:rPr lang="en-GB" sz="4000" dirty="0">
                <a:solidFill>
                  <a:srgbClr val="00B050"/>
                </a:solidFill>
                <a:latin typeface="Comic Sans MS" panose="030F0702030302020204" pitchFamily="66" charset="0"/>
              </a:rPr>
            </a:br>
            <a:br>
              <a:rPr lang="en-GB" sz="2400" dirty="0">
                <a:latin typeface="Comic Sans MS" panose="030F0702030302020204" pitchFamily="66" charset="0"/>
              </a:rPr>
            </a:br>
            <a:r>
              <a:rPr lang="en-GB" sz="2400" dirty="0">
                <a:latin typeface="Comic Sans MS" panose="030F0702030302020204" pitchFamily="66" charset="0"/>
              </a:rPr>
              <a:t>Each week we are teaching a new spelling practice.  We have 2 groups, taught is separate rooms. We will be building up to having one long lesson and 3 short activities to help with their learning, consisting of a ‘hold a sentence’, online games, and dictation.</a:t>
            </a:r>
            <a:br>
              <a:rPr lang="en-GB" sz="2400" dirty="0">
                <a:latin typeface="Comic Sans MS" panose="030F0702030302020204" pitchFamily="66" charset="0"/>
              </a:rPr>
            </a:br>
            <a:br>
              <a:rPr lang="en-GB" sz="2400" dirty="0">
                <a:latin typeface="Comic Sans MS" panose="030F0702030302020204" pitchFamily="66" charset="0"/>
              </a:rPr>
            </a:br>
            <a:r>
              <a:rPr lang="en-GB" sz="2400" dirty="0">
                <a:latin typeface="Comic Sans MS" panose="030F0702030302020204" pitchFamily="66" charset="0"/>
              </a:rPr>
              <a:t>There will be games set on Spelling Shed to support this.</a:t>
            </a:r>
            <a:br>
              <a:rPr lang="en-GB" sz="2400" dirty="0">
                <a:latin typeface="Comic Sans MS" panose="030F0702030302020204" pitchFamily="66" charset="0"/>
              </a:rPr>
            </a:br>
            <a:br>
              <a:rPr lang="en-GB" sz="2400" dirty="0">
                <a:latin typeface="Comic Sans MS" panose="030F0702030302020204" pitchFamily="66" charset="0"/>
              </a:rPr>
            </a:br>
            <a:r>
              <a:rPr lang="en-GB" sz="2400" dirty="0">
                <a:latin typeface="Comic Sans MS" panose="030F0702030302020204" pitchFamily="66" charset="0"/>
              </a:rPr>
              <a:t>Please note, that it’s not always the ability to ‘say spell’ the word but to use it correctly in writing as well.</a:t>
            </a:r>
          </a:p>
        </p:txBody>
      </p:sp>
      <p:pic>
        <p:nvPicPr>
          <p:cNvPr id="6" name="Picture 5">
            <a:extLst>
              <a:ext uri="{FF2B5EF4-FFF2-40B4-BE49-F238E27FC236}">
                <a16:creationId xmlns:a16="http://schemas.microsoft.com/office/drawing/2014/main" id="{4CECBE14-1C45-4A55-81B4-69ED2F77BEDE}"/>
              </a:ext>
            </a:extLst>
          </p:cNvPr>
          <p:cNvPicPr>
            <a:picLocks noChangeAspect="1"/>
          </p:cNvPicPr>
          <p:nvPr/>
        </p:nvPicPr>
        <p:blipFill>
          <a:blip r:embed="rId2"/>
          <a:stretch>
            <a:fillRect/>
          </a:stretch>
        </p:blipFill>
        <p:spPr>
          <a:xfrm>
            <a:off x="8578783" y="4043767"/>
            <a:ext cx="3347328" cy="1760047"/>
          </a:xfrm>
          <a:prstGeom prst="rect">
            <a:avLst/>
          </a:prstGeom>
          <a:effectLst>
            <a:softEdge rad="215900"/>
          </a:effectLst>
        </p:spPr>
      </p:pic>
      <p:sp>
        <p:nvSpPr>
          <p:cNvPr id="8" name="Oval 7">
            <a:extLst>
              <a:ext uri="{FF2B5EF4-FFF2-40B4-BE49-F238E27FC236}">
                <a16:creationId xmlns:a16="http://schemas.microsoft.com/office/drawing/2014/main" id="{81466D60-94E5-4986-B90A-E2DEB86BD0B7}"/>
              </a:ext>
            </a:extLst>
          </p:cNvPr>
          <p:cNvSpPr/>
          <p:nvPr/>
        </p:nvSpPr>
        <p:spPr>
          <a:xfrm>
            <a:off x="1663430" y="4533089"/>
            <a:ext cx="4124527" cy="2023354"/>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684F9EF-3829-4341-857F-E774350E58EC}"/>
              </a:ext>
            </a:extLst>
          </p:cNvPr>
          <p:cNvSpPr txBox="1"/>
          <p:nvPr/>
        </p:nvSpPr>
        <p:spPr>
          <a:xfrm>
            <a:off x="2431914" y="4729158"/>
            <a:ext cx="3112851" cy="1631216"/>
          </a:xfrm>
          <a:prstGeom prst="rect">
            <a:avLst/>
          </a:prstGeom>
          <a:noFill/>
        </p:spPr>
        <p:txBody>
          <a:bodyPr wrap="square" rtlCol="0">
            <a:spAutoFit/>
          </a:bodyPr>
          <a:lstStyle/>
          <a:p>
            <a:r>
              <a:rPr lang="en-GB" sz="2000" dirty="0">
                <a:latin typeface="Comic Sans MS" panose="030F0702030302020204" pitchFamily="66" charset="0"/>
              </a:rPr>
              <a:t>There will also be weekly homework set on Maths Shed to support the term’s topic of learning in class.</a:t>
            </a:r>
          </a:p>
        </p:txBody>
      </p:sp>
      <p:pic>
        <p:nvPicPr>
          <p:cNvPr id="10" name="Picture 9">
            <a:extLst>
              <a:ext uri="{FF2B5EF4-FFF2-40B4-BE49-F238E27FC236}">
                <a16:creationId xmlns:a16="http://schemas.microsoft.com/office/drawing/2014/main" id="{3348ABDF-6146-42E4-B9F9-89758EFE2BDE}"/>
              </a:ext>
            </a:extLst>
          </p:cNvPr>
          <p:cNvPicPr>
            <a:picLocks noChangeAspect="1"/>
          </p:cNvPicPr>
          <p:nvPr/>
        </p:nvPicPr>
        <p:blipFill>
          <a:blip r:embed="rId3"/>
          <a:stretch>
            <a:fillRect/>
          </a:stretch>
        </p:blipFill>
        <p:spPr>
          <a:xfrm>
            <a:off x="5544765" y="4729158"/>
            <a:ext cx="2952750" cy="1552575"/>
          </a:xfrm>
          <a:prstGeom prst="rect">
            <a:avLst/>
          </a:prstGeom>
          <a:effectLst>
            <a:softEdge rad="88900"/>
          </a:effectLst>
        </p:spPr>
      </p:pic>
      <p:pic>
        <p:nvPicPr>
          <p:cNvPr id="11" name="Picture 10">
            <a:extLst>
              <a:ext uri="{FF2B5EF4-FFF2-40B4-BE49-F238E27FC236}">
                <a16:creationId xmlns:a16="http://schemas.microsoft.com/office/drawing/2014/main" id="{C58F6D9C-EA2D-4FB8-9D18-122831503F2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75004" y="250622"/>
            <a:ext cx="1295400" cy="1607128"/>
          </a:xfrm>
          <a:prstGeom prst="rect">
            <a:avLst/>
          </a:prstGeom>
          <a:noFill/>
          <a:ln>
            <a:noFill/>
          </a:ln>
          <a:effectLst>
            <a:softEdge rad="241300"/>
          </a:effectLst>
        </p:spPr>
      </p:pic>
    </p:spTree>
    <p:extLst>
      <p:ext uri="{BB962C8B-B14F-4D97-AF65-F5344CB8AC3E}">
        <p14:creationId xmlns:p14="http://schemas.microsoft.com/office/powerpoint/2010/main" val="3587383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3B52C-A1A5-4B6E-BBAA-389E61838C88}"/>
              </a:ext>
            </a:extLst>
          </p:cNvPr>
          <p:cNvSpPr>
            <a:spLocks noGrp="1"/>
          </p:cNvSpPr>
          <p:nvPr>
            <p:ph type="title"/>
          </p:nvPr>
        </p:nvSpPr>
        <p:spPr/>
        <p:txBody>
          <a:bodyPr/>
          <a:lstStyle/>
          <a:p>
            <a:r>
              <a:rPr lang="en-GB" b="1" dirty="0">
                <a:solidFill>
                  <a:srgbClr val="00B050"/>
                </a:solidFill>
              </a:rPr>
              <a:t>Times Tables</a:t>
            </a:r>
          </a:p>
        </p:txBody>
      </p:sp>
      <p:pic>
        <p:nvPicPr>
          <p:cNvPr id="5" name="Content Placeholder 4">
            <a:extLst>
              <a:ext uri="{FF2B5EF4-FFF2-40B4-BE49-F238E27FC236}">
                <a16:creationId xmlns:a16="http://schemas.microsoft.com/office/drawing/2014/main" id="{7F9032BE-BB51-4190-849F-13112A189E4F}"/>
              </a:ext>
            </a:extLst>
          </p:cNvPr>
          <p:cNvPicPr>
            <a:picLocks noGrp="1" noChangeAspect="1"/>
          </p:cNvPicPr>
          <p:nvPr>
            <p:ph idx="1"/>
          </p:nvPr>
        </p:nvPicPr>
        <p:blipFill>
          <a:blip r:embed="rId2"/>
          <a:stretch>
            <a:fillRect/>
          </a:stretch>
        </p:blipFill>
        <p:spPr>
          <a:xfrm>
            <a:off x="1669410" y="1384516"/>
            <a:ext cx="5075774" cy="2202975"/>
          </a:xfrm>
          <a:prstGeom prst="rect">
            <a:avLst/>
          </a:prstGeom>
        </p:spPr>
      </p:pic>
      <p:pic>
        <p:nvPicPr>
          <p:cNvPr id="4" name="Picture 3">
            <a:extLst>
              <a:ext uri="{FF2B5EF4-FFF2-40B4-BE49-F238E27FC236}">
                <a16:creationId xmlns:a16="http://schemas.microsoft.com/office/drawing/2014/main" id="{C754ECDC-E8D4-4A82-AF39-AB66ED607473}"/>
              </a:ext>
            </a:extLst>
          </p:cNvPr>
          <p:cNvPicPr>
            <a:picLocks noChangeAspect="1"/>
          </p:cNvPicPr>
          <p:nvPr/>
        </p:nvPicPr>
        <p:blipFill>
          <a:blip r:embed="rId3"/>
          <a:stretch>
            <a:fillRect/>
          </a:stretch>
        </p:blipFill>
        <p:spPr>
          <a:xfrm>
            <a:off x="10556157" y="216142"/>
            <a:ext cx="1292464" cy="1609483"/>
          </a:xfrm>
          <a:prstGeom prst="rect">
            <a:avLst/>
          </a:prstGeom>
        </p:spPr>
      </p:pic>
      <p:sp>
        <p:nvSpPr>
          <p:cNvPr id="6" name="TextBox 5">
            <a:extLst>
              <a:ext uri="{FF2B5EF4-FFF2-40B4-BE49-F238E27FC236}">
                <a16:creationId xmlns:a16="http://schemas.microsoft.com/office/drawing/2014/main" id="{853539F0-E429-443E-9C5E-59CDA6E0275C}"/>
              </a:ext>
            </a:extLst>
          </p:cNvPr>
          <p:cNvSpPr txBox="1"/>
          <p:nvPr/>
        </p:nvSpPr>
        <p:spPr>
          <a:xfrm>
            <a:off x="1270660" y="3811979"/>
            <a:ext cx="5332021" cy="2800767"/>
          </a:xfrm>
          <a:prstGeom prst="rect">
            <a:avLst/>
          </a:prstGeom>
          <a:noFill/>
        </p:spPr>
        <p:txBody>
          <a:bodyPr wrap="square" rtlCol="0">
            <a:spAutoFit/>
          </a:bodyPr>
          <a:lstStyle/>
          <a:p>
            <a:r>
              <a:rPr lang="en-GB" sz="2800" dirty="0"/>
              <a:t>The class will have access to the site: Times Tables Rock Stars.</a:t>
            </a:r>
          </a:p>
          <a:p>
            <a:r>
              <a:rPr lang="en-GB" sz="2800" dirty="0"/>
              <a:t>This has fun games to help the children to learn their times tables.</a:t>
            </a:r>
          </a:p>
          <a:p>
            <a:endParaRPr lang="en-GB" sz="2800" dirty="0"/>
          </a:p>
          <a:p>
            <a:endParaRPr lang="en-GB" sz="3600" dirty="0"/>
          </a:p>
        </p:txBody>
      </p:sp>
      <p:sp>
        <p:nvSpPr>
          <p:cNvPr id="7" name="Oval 6">
            <a:extLst>
              <a:ext uri="{FF2B5EF4-FFF2-40B4-BE49-F238E27FC236}">
                <a16:creationId xmlns:a16="http://schemas.microsoft.com/office/drawing/2014/main" id="{FC5DC877-4CEA-44B0-81C8-DC4B936E92FB}"/>
              </a:ext>
            </a:extLst>
          </p:cNvPr>
          <p:cNvSpPr/>
          <p:nvPr/>
        </p:nvSpPr>
        <p:spPr>
          <a:xfrm>
            <a:off x="7576394" y="1974608"/>
            <a:ext cx="4414730" cy="32249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9988A706-8771-4F62-85CB-5A1C99FF189A}"/>
              </a:ext>
            </a:extLst>
          </p:cNvPr>
          <p:cNvSpPr txBox="1"/>
          <p:nvPr/>
        </p:nvSpPr>
        <p:spPr>
          <a:xfrm>
            <a:off x="8312727" y="2624447"/>
            <a:ext cx="3041073" cy="2031325"/>
          </a:xfrm>
          <a:prstGeom prst="rect">
            <a:avLst/>
          </a:prstGeom>
          <a:noFill/>
        </p:spPr>
        <p:txBody>
          <a:bodyPr wrap="square" rtlCol="0">
            <a:spAutoFit/>
          </a:bodyPr>
          <a:lstStyle/>
          <a:p>
            <a:r>
              <a:rPr lang="en-GB" dirty="0">
                <a:solidFill>
                  <a:schemeClr val="bg1"/>
                </a:solidFill>
              </a:rPr>
              <a:t>Year 4 will have a Times Tables assessment of all the times tables in June. This consists of 25 questions and will be timed.</a:t>
            </a:r>
          </a:p>
          <a:p>
            <a:r>
              <a:rPr lang="en-GB" dirty="0">
                <a:solidFill>
                  <a:schemeClr val="bg1"/>
                </a:solidFill>
              </a:rPr>
              <a:t>Any practise at home will help them greatly!</a:t>
            </a:r>
          </a:p>
        </p:txBody>
      </p:sp>
    </p:spTree>
    <p:extLst>
      <p:ext uri="{BB962C8B-B14F-4D97-AF65-F5344CB8AC3E}">
        <p14:creationId xmlns:p14="http://schemas.microsoft.com/office/powerpoint/2010/main" val="27516657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61E84-DE6D-46B8-902F-89B06CF9F00F}"/>
              </a:ext>
            </a:extLst>
          </p:cNvPr>
          <p:cNvSpPr>
            <a:spLocks noGrp="1"/>
          </p:cNvSpPr>
          <p:nvPr>
            <p:ph type="title"/>
          </p:nvPr>
        </p:nvSpPr>
        <p:spPr/>
        <p:txBody>
          <a:bodyPr/>
          <a:lstStyle/>
          <a:p>
            <a:r>
              <a:rPr lang="en-GB" dirty="0">
                <a:solidFill>
                  <a:srgbClr val="00B050"/>
                </a:solidFill>
                <a:latin typeface="Comic Sans MS" panose="030F0702030302020204" pitchFamily="66" charset="0"/>
              </a:rPr>
              <a:t>Working at tables</a:t>
            </a:r>
          </a:p>
        </p:txBody>
      </p:sp>
      <p:sp>
        <p:nvSpPr>
          <p:cNvPr id="3" name="Content Placeholder 2">
            <a:extLst>
              <a:ext uri="{FF2B5EF4-FFF2-40B4-BE49-F238E27FC236}">
                <a16:creationId xmlns:a16="http://schemas.microsoft.com/office/drawing/2014/main" id="{C21E256B-2C45-4E2E-B22B-321436A0A775}"/>
              </a:ext>
            </a:extLst>
          </p:cNvPr>
          <p:cNvSpPr>
            <a:spLocks noGrp="1"/>
          </p:cNvSpPr>
          <p:nvPr>
            <p:ph idx="1"/>
          </p:nvPr>
        </p:nvSpPr>
        <p:spPr/>
        <p:txBody>
          <a:bodyPr/>
          <a:lstStyle/>
          <a:p>
            <a:r>
              <a:rPr lang="en-GB" dirty="0"/>
              <a:t>The children are working at tables in mixed year groups. </a:t>
            </a:r>
          </a:p>
          <a:p>
            <a:r>
              <a:rPr lang="en-GB" dirty="0"/>
              <a:t>They each have a clear pencil case in their trays to eliminate looking for equipment at the beginning of lessons or getting up to find things.</a:t>
            </a:r>
          </a:p>
          <a:p>
            <a:r>
              <a:rPr lang="en-GB" dirty="0"/>
              <a:t>There are labelled trays with equipment specific to subjects, such as maths, available for children to choose from when needed. </a:t>
            </a:r>
          </a:p>
          <a:p>
            <a:r>
              <a:rPr lang="en-GB" dirty="0"/>
              <a:t>The children have a jotter book in their tray, to record ‘in class reading’ and to make notes in lessons or to doodle, (when appropriate).</a:t>
            </a:r>
          </a:p>
          <a:p>
            <a:pPr marL="0" indent="0">
              <a:buNone/>
            </a:pPr>
            <a:endParaRPr lang="en-GB" dirty="0"/>
          </a:p>
        </p:txBody>
      </p:sp>
      <p:pic>
        <p:nvPicPr>
          <p:cNvPr id="4" name="Picture 3">
            <a:extLst>
              <a:ext uri="{FF2B5EF4-FFF2-40B4-BE49-F238E27FC236}">
                <a16:creationId xmlns:a16="http://schemas.microsoft.com/office/drawing/2014/main" id="{0A31E8C6-DC64-4902-98C2-104C13971EBF}"/>
              </a:ext>
            </a:extLst>
          </p:cNvPr>
          <p:cNvPicPr>
            <a:picLocks noChangeAspect="1"/>
          </p:cNvPicPr>
          <p:nvPr/>
        </p:nvPicPr>
        <p:blipFill>
          <a:blip r:embed="rId2"/>
          <a:stretch>
            <a:fillRect/>
          </a:stretch>
        </p:blipFill>
        <p:spPr>
          <a:xfrm>
            <a:off x="9204996" y="5057735"/>
            <a:ext cx="2226790" cy="1661528"/>
          </a:xfrm>
          <a:prstGeom prst="rect">
            <a:avLst/>
          </a:prstGeom>
        </p:spPr>
      </p:pic>
      <p:pic>
        <p:nvPicPr>
          <p:cNvPr id="5" name="Picture 4">
            <a:extLst>
              <a:ext uri="{FF2B5EF4-FFF2-40B4-BE49-F238E27FC236}">
                <a16:creationId xmlns:a16="http://schemas.microsoft.com/office/drawing/2014/main" id="{9547D595-9420-443B-9ABF-C1F65704533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a:effectLst>
            <a:softEdge rad="50800"/>
          </a:effectLst>
        </p:spPr>
      </p:pic>
    </p:spTree>
    <p:extLst>
      <p:ext uri="{BB962C8B-B14F-4D97-AF65-F5344CB8AC3E}">
        <p14:creationId xmlns:p14="http://schemas.microsoft.com/office/powerpoint/2010/main" val="2632113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7DE29-F75F-4777-9ED5-289709361AEF}"/>
              </a:ext>
            </a:extLst>
          </p:cNvPr>
          <p:cNvSpPr>
            <a:spLocks noGrp="1"/>
          </p:cNvSpPr>
          <p:nvPr>
            <p:ph type="title"/>
          </p:nvPr>
        </p:nvSpPr>
        <p:spPr>
          <a:xfrm>
            <a:off x="5458838" y="112256"/>
            <a:ext cx="3154131" cy="1325563"/>
          </a:xfrm>
        </p:spPr>
        <p:txBody>
          <a:bodyPr>
            <a:normAutofit/>
          </a:bodyPr>
          <a:lstStyle/>
          <a:p>
            <a:r>
              <a:rPr lang="en-GB" sz="2400" dirty="0">
                <a:solidFill>
                  <a:srgbClr val="00B050"/>
                </a:solidFill>
                <a:latin typeface="Comic Sans MS" panose="030F0702030302020204" pitchFamily="66" charset="0"/>
              </a:rPr>
              <a:t>Desk Pets</a:t>
            </a:r>
          </a:p>
        </p:txBody>
      </p:sp>
      <p:pic>
        <p:nvPicPr>
          <p:cNvPr id="4" name="Content Placeholder 3">
            <a:extLst>
              <a:ext uri="{FF2B5EF4-FFF2-40B4-BE49-F238E27FC236}">
                <a16:creationId xmlns:a16="http://schemas.microsoft.com/office/drawing/2014/main" id="{0834C16D-BB06-40EF-AE01-4DD57763B29E}"/>
              </a:ext>
            </a:extLst>
          </p:cNvPr>
          <p:cNvPicPr>
            <a:picLocks noGrp="1" noChangeAspect="1"/>
          </p:cNvPicPr>
          <p:nvPr>
            <p:ph idx="1"/>
          </p:nvPr>
        </p:nvPicPr>
        <p:blipFill>
          <a:blip r:embed="rId2"/>
          <a:stretch>
            <a:fillRect/>
          </a:stretch>
        </p:blipFill>
        <p:spPr>
          <a:xfrm>
            <a:off x="8180214" y="1708536"/>
            <a:ext cx="3263503" cy="4351338"/>
          </a:xfrm>
          <a:prstGeom prst="rect">
            <a:avLst/>
          </a:prstGeom>
          <a:effectLst>
            <a:softEdge rad="76200"/>
          </a:effectLst>
        </p:spPr>
      </p:pic>
      <p:sp>
        <p:nvSpPr>
          <p:cNvPr id="5" name="TextBox 4">
            <a:extLst>
              <a:ext uri="{FF2B5EF4-FFF2-40B4-BE49-F238E27FC236}">
                <a16:creationId xmlns:a16="http://schemas.microsoft.com/office/drawing/2014/main" id="{BABB0698-8D6B-4D27-9B55-E6770FA390FD}"/>
              </a:ext>
            </a:extLst>
          </p:cNvPr>
          <p:cNvSpPr txBox="1"/>
          <p:nvPr/>
        </p:nvSpPr>
        <p:spPr>
          <a:xfrm>
            <a:off x="5142661" y="1120676"/>
            <a:ext cx="3550594" cy="2308324"/>
          </a:xfrm>
          <a:prstGeom prst="rect">
            <a:avLst/>
          </a:prstGeom>
          <a:noFill/>
        </p:spPr>
        <p:txBody>
          <a:bodyPr wrap="square" rtlCol="0">
            <a:spAutoFit/>
          </a:bodyPr>
          <a:lstStyle/>
          <a:p>
            <a:r>
              <a:rPr lang="en-GB" sz="2400" dirty="0"/>
              <a:t>Mrs. Wingfield has set up this lovely new initiative to encourage your child to read at home.  The children are very excited about this!!</a:t>
            </a:r>
          </a:p>
        </p:txBody>
      </p:sp>
      <p:pic>
        <p:nvPicPr>
          <p:cNvPr id="6" name="Picture 5">
            <a:extLst>
              <a:ext uri="{FF2B5EF4-FFF2-40B4-BE49-F238E27FC236}">
                <a16:creationId xmlns:a16="http://schemas.microsoft.com/office/drawing/2014/main" id="{081CE190-02DB-4553-8DA5-D14305D2CFAB}"/>
              </a:ext>
            </a:extLst>
          </p:cNvPr>
          <p:cNvPicPr>
            <a:picLocks noChangeAspect="1"/>
          </p:cNvPicPr>
          <p:nvPr/>
        </p:nvPicPr>
        <p:blipFill>
          <a:blip r:embed="rId3"/>
          <a:stretch>
            <a:fillRect/>
          </a:stretch>
        </p:blipFill>
        <p:spPr>
          <a:xfrm>
            <a:off x="465509" y="270854"/>
            <a:ext cx="2143125" cy="2143125"/>
          </a:xfrm>
          <a:prstGeom prst="rect">
            <a:avLst/>
          </a:prstGeom>
          <a:effectLst>
            <a:softEdge rad="203200"/>
          </a:effectLst>
        </p:spPr>
      </p:pic>
      <p:pic>
        <p:nvPicPr>
          <p:cNvPr id="7" name="Picture 6">
            <a:extLst>
              <a:ext uri="{FF2B5EF4-FFF2-40B4-BE49-F238E27FC236}">
                <a16:creationId xmlns:a16="http://schemas.microsoft.com/office/drawing/2014/main" id="{124E9DC3-3D85-4CC0-BEC3-9C908B8F3D2D}"/>
              </a:ext>
            </a:extLst>
          </p:cNvPr>
          <p:cNvPicPr>
            <a:picLocks noChangeAspect="1"/>
          </p:cNvPicPr>
          <p:nvPr/>
        </p:nvPicPr>
        <p:blipFill>
          <a:blip r:embed="rId4"/>
          <a:stretch>
            <a:fillRect/>
          </a:stretch>
        </p:blipFill>
        <p:spPr>
          <a:xfrm>
            <a:off x="10427930" y="226848"/>
            <a:ext cx="1298561" cy="1609483"/>
          </a:xfrm>
          <a:prstGeom prst="rect">
            <a:avLst/>
          </a:prstGeom>
          <a:effectLst>
            <a:softEdge rad="63500"/>
          </a:effectLst>
        </p:spPr>
      </p:pic>
      <p:sp>
        <p:nvSpPr>
          <p:cNvPr id="8" name="TextBox 7">
            <a:extLst>
              <a:ext uri="{FF2B5EF4-FFF2-40B4-BE49-F238E27FC236}">
                <a16:creationId xmlns:a16="http://schemas.microsoft.com/office/drawing/2014/main" id="{39845F66-97AF-49D9-8344-49769CDF77F1}"/>
              </a:ext>
            </a:extLst>
          </p:cNvPr>
          <p:cNvSpPr txBox="1"/>
          <p:nvPr/>
        </p:nvSpPr>
        <p:spPr>
          <a:xfrm>
            <a:off x="609572" y="1836331"/>
            <a:ext cx="4429356" cy="4893647"/>
          </a:xfrm>
          <a:prstGeom prst="rect">
            <a:avLst/>
          </a:prstGeom>
          <a:noFill/>
        </p:spPr>
        <p:txBody>
          <a:bodyPr wrap="square" rtlCol="0">
            <a:spAutoFit/>
          </a:bodyPr>
          <a:lstStyle/>
          <a:p>
            <a:r>
              <a:rPr lang="en-GB" sz="2400" b="1" dirty="0">
                <a:solidFill>
                  <a:srgbClr val="0070C0"/>
                </a:solidFill>
              </a:rPr>
              <a:t>Tapestry</a:t>
            </a:r>
            <a:r>
              <a:rPr lang="en-GB" sz="2400" dirty="0">
                <a:solidFill>
                  <a:srgbClr val="0070C0"/>
                </a:solidFill>
              </a:rPr>
              <a:t> is used for sharing general information and reminders, a weekly newsletter and occasionally,  photographs of the children ‘learning in action’.</a:t>
            </a:r>
          </a:p>
          <a:p>
            <a:r>
              <a:rPr lang="en-GB" sz="2400" dirty="0">
                <a:solidFill>
                  <a:srgbClr val="00B050"/>
                </a:solidFill>
              </a:rPr>
              <a:t>We are also happy for the children to share work or photos with staff or you may upload photos for them to share with their peers in class.</a:t>
            </a:r>
          </a:p>
          <a:p>
            <a:r>
              <a:rPr lang="en-GB" sz="2400" dirty="0">
                <a:solidFill>
                  <a:srgbClr val="00B050"/>
                </a:solidFill>
              </a:rPr>
              <a:t>Please just pop a note on to say they wish to ‘show and tell’ to the class.</a:t>
            </a:r>
          </a:p>
        </p:txBody>
      </p:sp>
    </p:spTree>
    <p:extLst>
      <p:ext uri="{BB962C8B-B14F-4D97-AF65-F5344CB8AC3E}">
        <p14:creationId xmlns:p14="http://schemas.microsoft.com/office/powerpoint/2010/main" val="1798712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2EF111-54F5-860A-E4EA-38BAC53EFEC5}"/>
              </a:ext>
            </a:extLst>
          </p:cNvPr>
          <p:cNvSpPr txBox="1">
            <a:spLocks/>
          </p:cNvSpPr>
          <p:nvPr/>
        </p:nvSpPr>
        <p:spPr>
          <a:xfrm>
            <a:off x="1361869"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800" b="1" dirty="0">
                <a:solidFill>
                  <a:srgbClr val="008000"/>
                </a:solidFill>
                <a:latin typeface="Comic Sans MS"/>
              </a:rPr>
              <a:t>Year 3 Maths Overview</a:t>
            </a:r>
            <a:endParaRPr lang="en-GB" sz="5800" b="1" dirty="0">
              <a:solidFill>
                <a:srgbClr val="FF0000"/>
              </a:solidFill>
              <a:latin typeface="Comic Sans MS"/>
            </a:endParaRPr>
          </a:p>
        </p:txBody>
      </p:sp>
      <p:pic>
        <p:nvPicPr>
          <p:cNvPr id="8" name="Picture 7" descr="A logo for a school&#10;&#10;Description automatically generated">
            <a:extLst>
              <a:ext uri="{FF2B5EF4-FFF2-40B4-BE49-F238E27FC236}">
                <a16:creationId xmlns:a16="http://schemas.microsoft.com/office/drawing/2014/main" id="{A6EE3975-C232-6E6A-7D4D-812DFF94652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2" name="Content Placeholder 1">
            <a:extLst>
              <a:ext uri="{FF2B5EF4-FFF2-40B4-BE49-F238E27FC236}">
                <a16:creationId xmlns:a16="http://schemas.microsoft.com/office/drawing/2014/main" id="{9F44866F-C546-484D-B978-E2BF9E522AC4}"/>
              </a:ext>
            </a:extLst>
          </p:cNvPr>
          <p:cNvPicPr>
            <a:picLocks noGrp="1" noChangeAspect="1"/>
          </p:cNvPicPr>
          <p:nvPr>
            <p:ph idx="1"/>
          </p:nvPr>
        </p:nvPicPr>
        <p:blipFill>
          <a:blip r:embed="rId3"/>
          <a:stretch>
            <a:fillRect/>
          </a:stretch>
        </p:blipFill>
        <p:spPr>
          <a:xfrm>
            <a:off x="1067913" y="1539958"/>
            <a:ext cx="9201150" cy="2495550"/>
          </a:xfrm>
          <a:prstGeom prst="rect">
            <a:avLst/>
          </a:prstGeom>
        </p:spPr>
      </p:pic>
    </p:spTree>
    <p:extLst>
      <p:ext uri="{BB962C8B-B14F-4D97-AF65-F5344CB8AC3E}">
        <p14:creationId xmlns:p14="http://schemas.microsoft.com/office/powerpoint/2010/main" val="34390803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709DF-8F9F-482A-884F-EE7081BC28F6}"/>
              </a:ext>
            </a:extLst>
          </p:cNvPr>
          <p:cNvSpPr>
            <a:spLocks noGrp="1"/>
          </p:cNvSpPr>
          <p:nvPr>
            <p:ph type="title"/>
          </p:nvPr>
        </p:nvSpPr>
        <p:spPr/>
        <p:txBody>
          <a:bodyPr/>
          <a:lstStyle/>
          <a:p>
            <a:r>
              <a:rPr lang="en-GB" b="1" dirty="0">
                <a:solidFill>
                  <a:srgbClr val="008000"/>
                </a:solidFill>
                <a:latin typeface="Comic Sans MS"/>
              </a:rPr>
              <a:t>Year 4 Maths Overview</a:t>
            </a:r>
            <a:br>
              <a:rPr lang="en-GB" b="1" dirty="0">
                <a:solidFill>
                  <a:srgbClr val="FF0000"/>
                </a:solidFill>
                <a:latin typeface="Comic Sans MS"/>
              </a:rPr>
            </a:br>
            <a:endParaRPr lang="en-GB" dirty="0"/>
          </a:p>
        </p:txBody>
      </p:sp>
      <p:pic>
        <p:nvPicPr>
          <p:cNvPr id="4" name="Content Placeholder 3">
            <a:extLst>
              <a:ext uri="{FF2B5EF4-FFF2-40B4-BE49-F238E27FC236}">
                <a16:creationId xmlns:a16="http://schemas.microsoft.com/office/drawing/2014/main" id="{D4205F59-FCE3-4106-9698-C0050E2526BC}"/>
              </a:ext>
            </a:extLst>
          </p:cNvPr>
          <p:cNvPicPr>
            <a:picLocks noGrp="1" noChangeAspect="1"/>
          </p:cNvPicPr>
          <p:nvPr>
            <p:ph idx="1"/>
          </p:nvPr>
        </p:nvPicPr>
        <p:blipFill>
          <a:blip r:embed="rId2"/>
          <a:stretch>
            <a:fillRect/>
          </a:stretch>
        </p:blipFill>
        <p:spPr>
          <a:xfrm>
            <a:off x="1203304" y="1775103"/>
            <a:ext cx="9191625" cy="2409825"/>
          </a:xfrm>
          <a:prstGeom prst="rect">
            <a:avLst/>
          </a:prstGeom>
        </p:spPr>
      </p:pic>
    </p:spTree>
    <p:extLst>
      <p:ext uri="{BB962C8B-B14F-4D97-AF65-F5344CB8AC3E}">
        <p14:creationId xmlns:p14="http://schemas.microsoft.com/office/powerpoint/2010/main" val="351759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0992E-5AD5-4028-9F8A-2657CEA9724A}"/>
              </a:ext>
            </a:extLst>
          </p:cNvPr>
          <p:cNvSpPr>
            <a:spLocks noGrp="1"/>
          </p:cNvSpPr>
          <p:nvPr>
            <p:ph type="title"/>
          </p:nvPr>
        </p:nvSpPr>
        <p:spPr>
          <a:xfrm>
            <a:off x="838273" y="387837"/>
            <a:ext cx="10515600" cy="1325563"/>
          </a:xfrm>
        </p:spPr>
        <p:txBody>
          <a:bodyPr/>
          <a:lstStyle/>
          <a:p>
            <a:r>
              <a:rPr lang="en-GB" sz="5800" b="1" dirty="0">
                <a:solidFill>
                  <a:srgbClr val="008000"/>
                </a:solidFill>
                <a:latin typeface="Comic Sans MS"/>
              </a:rPr>
              <a:t>Maths</a:t>
            </a:r>
            <a:r>
              <a:rPr lang="en-GB" sz="5800" dirty="0">
                <a:latin typeface="Comic Sans MS"/>
              </a:rPr>
              <a:t> </a:t>
            </a:r>
          </a:p>
        </p:txBody>
      </p:sp>
      <p:sp>
        <p:nvSpPr>
          <p:cNvPr id="3" name="Content Placeholder 2">
            <a:extLst>
              <a:ext uri="{FF2B5EF4-FFF2-40B4-BE49-F238E27FC236}">
                <a16:creationId xmlns:a16="http://schemas.microsoft.com/office/drawing/2014/main" id="{B06F8CF0-224D-4A94-AB39-F642A645EEC8}"/>
              </a:ext>
            </a:extLst>
          </p:cNvPr>
          <p:cNvSpPr>
            <a:spLocks noGrp="1"/>
          </p:cNvSpPr>
          <p:nvPr>
            <p:ph idx="1"/>
          </p:nvPr>
        </p:nvSpPr>
        <p:spPr>
          <a:xfrm>
            <a:off x="559231" y="1833852"/>
            <a:ext cx="10515600" cy="4351338"/>
          </a:xfrm>
        </p:spPr>
        <p:txBody>
          <a:bodyPr vert="horz" lIns="91440" tIns="45720" rIns="91440" bIns="45720" rtlCol="0" anchor="t">
            <a:normAutofit/>
          </a:bodyPr>
          <a:lstStyle/>
          <a:p>
            <a:endParaRPr lang="en-GB" sz="2400" dirty="0">
              <a:latin typeface="Comic Sans MS"/>
            </a:endParaRPr>
          </a:p>
          <a:p>
            <a:r>
              <a:rPr lang="en-GB" sz="2400" dirty="0">
                <a:latin typeface="Comic Sans MS"/>
              </a:rPr>
              <a:t>Practical resources &amp; pictorial representation</a:t>
            </a:r>
            <a:endParaRPr lang="en-GB" sz="2400" dirty="0">
              <a:latin typeface="Comic Sans MS"/>
              <a:ea typeface="Calibri"/>
              <a:cs typeface="Calibri"/>
            </a:endParaRPr>
          </a:p>
          <a:p>
            <a:r>
              <a:rPr lang="en-GB" sz="2400" dirty="0">
                <a:latin typeface="Comic Sans MS"/>
              </a:rPr>
              <a:t>Include reasoning/problem solving</a:t>
            </a:r>
            <a:endParaRPr lang="en-GB" sz="2400">
              <a:latin typeface="Comic Sans MS"/>
              <a:ea typeface="Calibri"/>
              <a:cs typeface="Calibri"/>
            </a:endParaRPr>
          </a:p>
          <a:p>
            <a:r>
              <a:rPr lang="en-GB" sz="2400" dirty="0">
                <a:latin typeface="Comic Sans MS"/>
              </a:rPr>
              <a:t>Growth mindset</a:t>
            </a:r>
            <a:endParaRPr lang="en-GB" sz="2400">
              <a:latin typeface="Comic Sans MS"/>
              <a:ea typeface="Calibri" panose="020F0502020204030204"/>
              <a:cs typeface="Calibri" panose="020F0502020204030204"/>
            </a:endParaRPr>
          </a:p>
          <a:p>
            <a:r>
              <a:rPr lang="en-GB" sz="2400" dirty="0">
                <a:latin typeface="Comic Sans MS"/>
              </a:rPr>
              <a:t>Begin to independently select the most appropriate </a:t>
            </a:r>
            <a:endParaRPr lang="en-GB" sz="2400">
              <a:latin typeface="Comic Sans MS"/>
              <a:ea typeface="Calibri" panose="020F0502020204030204"/>
              <a:cs typeface="Calibri" panose="020F0502020204030204"/>
            </a:endParaRPr>
          </a:p>
          <a:p>
            <a:pPr marL="0" indent="0">
              <a:buNone/>
            </a:pPr>
            <a:r>
              <a:rPr lang="en-GB" sz="2400" dirty="0">
                <a:latin typeface="Comic Sans MS"/>
              </a:rPr>
              <a:t>  strategies and resources</a:t>
            </a:r>
            <a:endParaRPr lang="en-GB" sz="2400">
              <a:latin typeface="Comic Sans MS"/>
              <a:ea typeface="Calibri" panose="020F0502020204030204"/>
              <a:cs typeface="Calibri" panose="020F0502020204030204"/>
            </a:endParaRPr>
          </a:p>
          <a:p>
            <a:r>
              <a:rPr lang="en-GB" sz="2400" dirty="0">
                <a:latin typeface="Comic Sans MS"/>
              </a:rPr>
              <a:t>Mastery/long term memory</a:t>
            </a:r>
            <a:endParaRPr lang="en-GB" sz="2400">
              <a:latin typeface="Comic Sans MS"/>
              <a:ea typeface="Calibri" panose="020F0502020204030204"/>
              <a:cs typeface="Calibri" panose="020F0502020204030204"/>
            </a:endParaRPr>
          </a:p>
        </p:txBody>
      </p:sp>
      <p:pic>
        <p:nvPicPr>
          <p:cNvPr id="4" name="Picture 3">
            <a:extLst>
              <a:ext uri="{FF2B5EF4-FFF2-40B4-BE49-F238E27FC236}">
                <a16:creationId xmlns:a16="http://schemas.microsoft.com/office/drawing/2014/main" id="{B47CDE5F-48D5-4EFA-A4BB-08EF233B90A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6" name="Picture 5" descr="Number, Addition and Subtraction | NCETM">
            <a:extLst>
              <a:ext uri="{FF2B5EF4-FFF2-40B4-BE49-F238E27FC236}">
                <a16:creationId xmlns:a16="http://schemas.microsoft.com/office/drawing/2014/main" id="{1DD71CA2-E7BB-39C6-A793-1C580311FB70}"/>
              </a:ext>
            </a:extLst>
          </p:cNvPr>
          <p:cNvPicPr>
            <a:picLocks noChangeAspect="1"/>
          </p:cNvPicPr>
          <p:nvPr/>
        </p:nvPicPr>
        <p:blipFill>
          <a:blip r:embed="rId3"/>
          <a:stretch>
            <a:fillRect/>
          </a:stretch>
        </p:blipFill>
        <p:spPr>
          <a:xfrm>
            <a:off x="7568119" y="335856"/>
            <a:ext cx="2821174" cy="1878117"/>
          </a:xfrm>
          <a:prstGeom prst="rect">
            <a:avLst/>
          </a:prstGeom>
          <a:effectLst>
            <a:softEdge rad="88900"/>
          </a:effectLst>
        </p:spPr>
      </p:pic>
      <p:pic>
        <p:nvPicPr>
          <p:cNvPr id="7" name="Picture 6">
            <a:extLst>
              <a:ext uri="{FF2B5EF4-FFF2-40B4-BE49-F238E27FC236}">
                <a16:creationId xmlns:a16="http://schemas.microsoft.com/office/drawing/2014/main" id="{6CCAFC35-0F97-4276-A67A-CB3E3192F3D9}"/>
              </a:ext>
            </a:extLst>
          </p:cNvPr>
          <p:cNvPicPr>
            <a:picLocks noChangeAspect="1"/>
          </p:cNvPicPr>
          <p:nvPr/>
        </p:nvPicPr>
        <p:blipFill>
          <a:blip r:embed="rId4"/>
          <a:stretch>
            <a:fillRect/>
          </a:stretch>
        </p:blipFill>
        <p:spPr>
          <a:xfrm>
            <a:off x="8351703" y="3573719"/>
            <a:ext cx="3479718" cy="2611471"/>
          </a:xfrm>
          <a:prstGeom prst="rect">
            <a:avLst/>
          </a:prstGeom>
        </p:spPr>
      </p:pic>
    </p:spTree>
    <p:extLst>
      <p:ext uri="{BB962C8B-B14F-4D97-AF65-F5344CB8AC3E}">
        <p14:creationId xmlns:p14="http://schemas.microsoft.com/office/powerpoint/2010/main" val="2210627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EBA23-AA7C-422F-B1C6-4DB7EF73C2A4}"/>
              </a:ext>
            </a:extLst>
          </p:cNvPr>
          <p:cNvSpPr>
            <a:spLocks noGrp="1"/>
          </p:cNvSpPr>
          <p:nvPr>
            <p:ph type="title"/>
          </p:nvPr>
        </p:nvSpPr>
        <p:spPr/>
        <p:txBody>
          <a:bodyPr>
            <a:normAutofit/>
          </a:bodyPr>
          <a:lstStyle/>
          <a:p>
            <a:r>
              <a:rPr lang="en-GB" sz="5800" b="1" dirty="0">
                <a:solidFill>
                  <a:srgbClr val="008000"/>
                </a:solidFill>
                <a:latin typeface="Comic Sans MS"/>
              </a:rPr>
              <a:t>Home–school links </a:t>
            </a:r>
          </a:p>
        </p:txBody>
      </p:sp>
      <p:sp>
        <p:nvSpPr>
          <p:cNvPr id="3" name="Content Placeholder 2">
            <a:extLst>
              <a:ext uri="{FF2B5EF4-FFF2-40B4-BE49-F238E27FC236}">
                <a16:creationId xmlns:a16="http://schemas.microsoft.com/office/drawing/2014/main" id="{2161212D-2955-43E1-832D-E0B20838A58B}"/>
              </a:ext>
            </a:extLst>
          </p:cNvPr>
          <p:cNvSpPr>
            <a:spLocks noGrp="1"/>
          </p:cNvSpPr>
          <p:nvPr>
            <p:ph idx="1"/>
          </p:nvPr>
        </p:nvSpPr>
        <p:spPr>
          <a:xfrm>
            <a:off x="795270" y="1879287"/>
            <a:ext cx="10515600" cy="4351338"/>
          </a:xfrm>
        </p:spPr>
        <p:txBody>
          <a:bodyPr vert="horz" lIns="91440" tIns="45720" rIns="91440" bIns="45720" rtlCol="0" anchor="t">
            <a:normAutofit/>
          </a:bodyPr>
          <a:lstStyle/>
          <a:p>
            <a:pPr marL="0" indent="0">
              <a:buNone/>
            </a:pPr>
            <a:r>
              <a:rPr lang="en-GB" sz="2400" b="1" dirty="0">
                <a:latin typeface="Comic Sans MS"/>
              </a:rPr>
              <a:t>  Home-learning </a:t>
            </a:r>
            <a:endParaRPr lang="en-GB" sz="2400" dirty="0">
              <a:latin typeface="Comic Sans MS"/>
            </a:endParaRPr>
          </a:p>
          <a:p>
            <a:r>
              <a:rPr lang="en-GB" sz="2400" dirty="0">
                <a:latin typeface="Comic Sans MS"/>
              </a:rPr>
              <a:t>Reading 10 minutes daily and record in reading records</a:t>
            </a:r>
            <a:endParaRPr lang="en-GB" sz="2400" dirty="0">
              <a:latin typeface="Comic Sans MS"/>
              <a:ea typeface="Calibri"/>
              <a:cs typeface="Calibri"/>
            </a:endParaRPr>
          </a:p>
          <a:p>
            <a:r>
              <a:rPr lang="en-GB" sz="2400" dirty="0">
                <a:latin typeface="Comic Sans MS"/>
              </a:rPr>
              <a:t>Maths/spelling home-learning on Ed Shed</a:t>
            </a:r>
          </a:p>
          <a:p>
            <a:endParaRPr lang="en-GB" sz="2400" dirty="0">
              <a:latin typeface="Comic Sans MS"/>
            </a:endParaRPr>
          </a:p>
          <a:p>
            <a:pPr marL="0" indent="0">
              <a:buNone/>
            </a:pPr>
            <a:r>
              <a:rPr lang="en-GB" sz="2400" b="1" dirty="0">
                <a:latin typeface="Comic Sans MS"/>
              </a:rPr>
              <a:t>  Contact – </a:t>
            </a:r>
            <a:endParaRPr lang="en-GB" sz="2400" b="1" dirty="0">
              <a:latin typeface="Comic Sans MS"/>
              <a:ea typeface="Calibri" panose="020F0502020204030204"/>
              <a:cs typeface="Calibri" panose="020F0502020204030204"/>
            </a:endParaRPr>
          </a:p>
          <a:p>
            <a:r>
              <a:rPr lang="en-GB" sz="2400" dirty="0">
                <a:latin typeface="Comic Sans MS"/>
              </a:rPr>
              <a:t>Tapestry - (if urgent, contact school office)</a:t>
            </a:r>
            <a:endParaRPr lang="en-GB" sz="2400" dirty="0">
              <a:latin typeface="Comic Sans MS"/>
              <a:ea typeface="Calibri" panose="020F0502020204030204"/>
              <a:cs typeface="Calibri"/>
            </a:endParaRPr>
          </a:p>
          <a:p>
            <a:r>
              <a:rPr lang="en-GB" sz="2400" dirty="0">
                <a:latin typeface="Comic Sans MS"/>
              </a:rPr>
              <a:t>Weekly Newsletter</a:t>
            </a:r>
          </a:p>
          <a:p>
            <a:r>
              <a:rPr lang="en-GB" sz="2400" dirty="0">
                <a:latin typeface="Comic Sans MS"/>
              </a:rPr>
              <a:t>Chat at the end of the day</a:t>
            </a:r>
          </a:p>
          <a:p>
            <a:endParaRPr lang="en-GB" sz="2400" dirty="0">
              <a:latin typeface="Comic Sans MS"/>
            </a:endParaRPr>
          </a:p>
          <a:p>
            <a:pPr marL="1371600" lvl="3" indent="0">
              <a:buNone/>
            </a:pPr>
            <a:endParaRPr lang="en-GB" sz="2400" dirty="0">
              <a:latin typeface="Comic Sans MS"/>
            </a:endParaRPr>
          </a:p>
          <a:p>
            <a:pPr marL="1371600" lvl="3" indent="0">
              <a:buNone/>
            </a:pPr>
            <a:endParaRPr lang="en-GB" sz="2400" dirty="0">
              <a:latin typeface="Comic Sans MS"/>
            </a:endParaRPr>
          </a:p>
        </p:txBody>
      </p:sp>
      <p:pic>
        <p:nvPicPr>
          <p:cNvPr id="4" name="Picture 3">
            <a:extLst>
              <a:ext uri="{FF2B5EF4-FFF2-40B4-BE49-F238E27FC236}">
                <a16:creationId xmlns:a16="http://schemas.microsoft.com/office/drawing/2014/main" id="{699313A6-E40D-44C2-AA02-20AB589F3E7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spTree>
    <p:extLst>
      <p:ext uri="{BB962C8B-B14F-4D97-AF65-F5344CB8AC3E}">
        <p14:creationId xmlns:p14="http://schemas.microsoft.com/office/powerpoint/2010/main" val="13369975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129045-290B-487A-ABC2-3C64C7C6DF83}"/>
              </a:ext>
            </a:extLst>
          </p:cNvPr>
          <p:cNvSpPr txBox="1"/>
          <p:nvPr/>
        </p:nvSpPr>
        <p:spPr>
          <a:xfrm>
            <a:off x="395416" y="1559910"/>
            <a:ext cx="9774195" cy="5519460"/>
          </a:xfrm>
          <a:prstGeom prst="rect">
            <a:avLst/>
          </a:prstGeom>
          <a:noFill/>
        </p:spPr>
        <p:txBody>
          <a:bodyPr wrap="square" lIns="91440" tIns="45720" rIns="91440" bIns="45720" rtlCol="0" anchor="t">
            <a:spAutoFit/>
          </a:bodyPr>
          <a:lstStyle/>
          <a:p>
            <a:pPr marL="342900" indent="-342900">
              <a:buFont typeface="Arial"/>
              <a:buChar char="•"/>
            </a:pPr>
            <a:r>
              <a:rPr lang="en-GB" dirty="0">
                <a:latin typeface="Comic Sans MS"/>
              </a:rPr>
              <a:t>Water bottle</a:t>
            </a:r>
            <a:endParaRPr lang="en-GB" dirty="0">
              <a:latin typeface="Comic Sans MS" panose="030F0702030302020204" pitchFamily="66" charset="0"/>
            </a:endParaRPr>
          </a:p>
          <a:p>
            <a:r>
              <a:rPr lang="en-GB" dirty="0">
                <a:latin typeface="Comic Sans MS"/>
              </a:rPr>
              <a:t> </a:t>
            </a:r>
            <a:endParaRPr lang="en-GB" dirty="0">
              <a:latin typeface="Comic Sans MS" panose="030F0702030302020204" pitchFamily="66" charset="0"/>
            </a:endParaRPr>
          </a:p>
          <a:p>
            <a:pPr marL="342900" indent="-342900">
              <a:buFont typeface="Arial"/>
              <a:buChar char="•"/>
            </a:pPr>
            <a:endParaRPr lang="en-GB" dirty="0">
              <a:latin typeface="Comic Sans MS"/>
            </a:endParaRPr>
          </a:p>
          <a:p>
            <a:pPr marL="342900" indent="-342900">
              <a:buFont typeface="Arial"/>
              <a:buChar char="•"/>
            </a:pPr>
            <a:r>
              <a:rPr lang="en-GB" dirty="0">
                <a:latin typeface="Comic Sans MS"/>
              </a:rPr>
              <a:t>Snack – Snacks are not provided in KS2. Please send your child in with a snack from home, it must be a fruit, or </a:t>
            </a:r>
          </a:p>
          <a:p>
            <a:pPr marL="342900" indent="-342900">
              <a:buFont typeface="Arial"/>
              <a:buChar char="•"/>
            </a:pPr>
            <a:r>
              <a:rPr lang="en-GB" dirty="0">
                <a:latin typeface="Comic Sans MS"/>
              </a:rPr>
              <a:t>vegetable-based snack.</a:t>
            </a:r>
            <a:endParaRPr lang="en-GB" dirty="0">
              <a:latin typeface="Comic Sans MS" panose="030F0702030302020204" pitchFamily="66" charset="0"/>
            </a:endParaRPr>
          </a:p>
          <a:p>
            <a:pPr marL="342900" indent="-342900">
              <a:buFont typeface="Arial"/>
              <a:buChar char="•"/>
            </a:pPr>
            <a:endParaRPr lang="en-GB" dirty="0">
              <a:latin typeface="Comic Sans MS"/>
            </a:endParaRPr>
          </a:p>
          <a:p>
            <a:pPr marL="342900" indent="-342900">
              <a:buFont typeface="Arial"/>
              <a:buChar char="•"/>
            </a:pPr>
            <a:r>
              <a:rPr lang="en-GB" dirty="0">
                <a:latin typeface="Comic Sans MS"/>
              </a:rPr>
              <a:t>Coat – everyday</a:t>
            </a:r>
            <a:endParaRPr lang="en-GB" dirty="0">
              <a:latin typeface="Comic Sans MS" panose="030F0702030302020204" pitchFamily="66" charset="0"/>
            </a:endParaRPr>
          </a:p>
          <a:p>
            <a:pPr marL="342900" indent="-342900">
              <a:buFont typeface="Arial"/>
              <a:buChar char="•"/>
            </a:pPr>
            <a:endParaRPr lang="en-GB" dirty="0">
              <a:latin typeface="Comic Sans MS"/>
            </a:endParaRPr>
          </a:p>
          <a:p>
            <a:pPr marL="342900" indent="-342900">
              <a:buFont typeface="Arial"/>
              <a:buChar char="•"/>
            </a:pPr>
            <a:r>
              <a:rPr lang="en-GB" dirty="0">
                <a:latin typeface="Comic Sans MS"/>
              </a:rPr>
              <a:t>On Fridays from this week, the class have recorders lessons.  Recorders are provided by the school.  The children will have their own, labelled recorder.  These have all been washed beforehand.</a:t>
            </a:r>
          </a:p>
          <a:p>
            <a:pPr marL="342900" indent="-342900">
              <a:buFont typeface="Arial"/>
              <a:buChar char="•"/>
            </a:pPr>
            <a:endParaRPr lang="en-GB" dirty="0">
              <a:latin typeface="Comic Sans MS"/>
            </a:endParaRPr>
          </a:p>
          <a:p>
            <a:pPr marL="285750" indent="-285750">
              <a:lnSpc>
                <a:spcPct val="90000"/>
              </a:lnSpc>
              <a:spcBef>
                <a:spcPts val="1000"/>
              </a:spcBef>
              <a:buFont typeface="Arial"/>
              <a:buChar char="•"/>
            </a:pPr>
            <a:r>
              <a:rPr lang="en-GB" dirty="0">
                <a:latin typeface="Comic Sans MS"/>
              </a:rPr>
              <a:t>Early Morning and After school club - Please book a place and make payment in advance via your parent mail account.</a:t>
            </a:r>
            <a:endParaRPr lang="en-US" dirty="0">
              <a:latin typeface="Comic Sans MS"/>
            </a:endParaRPr>
          </a:p>
          <a:p>
            <a:pPr marL="285750" indent="-285750">
              <a:lnSpc>
                <a:spcPct val="90000"/>
              </a:lnSpc>
              <a:spcBef>
                <a:spcPts val="1000"/>
              </a:spcBef>
              <a:buFont typeface="Arial"/>
              <a:buChar char="•"/>
            </a:pPr>
            <a:endParaRPr lang="en-GB" sz="2400" dirty="0">
              <a:latin typeface="Comic Sans MS"/>
            </a:endParaRPr>
          </a:p>
          <a:p>
            <a:endParaRPr lang="en-GB" sz="2400" dirty="0">
              <a:latin typeface="Comic Sans MS"/>
            </a:endParaRPr>
          </a:p>
          <a:p>
            <a:endParaRPr lang="en-GB" sz="2400" dirty="0">
              <a:latin typeface="Comic Sans MS"/>
              <a:ea typeface="Calibri" panose="020F0502020204030204"/>
              <a:cs typeface="Calibri" panose="020F0502020204030204"/>
            </a:endParaRPr>
          </a:p>
        </p:txBody>
      </p:sp>
      <p:sp>
        <p:nvSpPr>
          <p:cNvPr id="5" name="TextBox 4">
            <a:extLst>
              <a:ext uri="{FF2B5EF4-FFF2-40B4-BE49-F238E27FC236}">
                <a16:creationId xmlns:a16="http://schemas.microsoft.com/office/drawing/2014/main" id="{B88E790E-04BA-4C12-A2C7-18074466367E}"/>
              </a:ext>
            </a:extLst>
          </p:cNvPr>
          <p:cNvSpPr txBox="1"/>
          <p:nvPr/>
        </p:nvSpPr>
        <p:spPr>
          <a:xfrm>
            <a:off x="518984" y="222422"/>
            <a:ext cx="7784757" cy="369332"/>
          </a:xfrm>
          <a:prstGeom prst="rect">
            <a:avLst/>
          </a:prstGeom>
          <a:noFill/>
        </p:spPr>
        <p:txBody>
          <a:bodyPr wrap="square" rtlCol="0">
            <a:spAutoFit/>
          </a:bodyPr>
          <a:lstStyle/>
          <a:p>
            <a:endParaRPr lang="en-GB"/>
          </a:p>
        </p:txBody>
      </p:sp>
      <p:pic>
        <p:nvPicPr>
          <p:cNvPr id="3" name="Picture 2" descr="Milk - Wikipedia">
            <a:extLst>
              <a:ext uri="{FF2B5EF4-FFF2-40B4-BE49-F238E27FC236}">
                <a16:creationId xmlns:a16="http://schemas.microsoft.com/office/drawing/2014/main" id="{04C35F3C-2B8D-5D9A-7E54-27CA48BCB944}"/>
              </a:ext>
            </a:extLst>
          </p:cNvPr>
          <p:cNvPicPr>
            <a:picLocks noChangeAspect="1"/>
          </p:cNvPicPr>
          <p:nvPr/>
        </p:nvPicPr>
        <p:blipFill>
          <a:blip r:embed="rId2"/>
          <a:stretch>
            <a:fillRect/>
          </a:stretch>
        </p:blipFill>
        <p:spPr>
          <a:xfrm>
            <a:off x="9016431" y="1305809"/>
            <a:ext cx="1285741" cy="1295266"/>
          </a:xfrm>
          <a:prstGeom prst="rect">
            <a:avLst/>
          </a:prstGeom>
        </p:spPr>
      </p:pic>
      <p:pic>
        <p:nvPicPr>
          <p:cNvPr id="6" name="Picture 5" descr="Tritan Water Bottle | Reusable Water Bottles | Lifeventure Portugal">
            <a:extLst>
              <a:ext uri="{FF2B5EF4-FFF2-40B4-BE49-F238E27FC236}">
                <a16:creationId xmlns:a16="http://schemas.microsoft.com/office/drawing/2014/main" id="{3D60B3BA-DAB3-F303-7865-8891E90832FF}"/>
              </a:ext>
            </a:extLst>
          </p:cNvPr>
          <p:cNvPicPr>
            <a:picLocks noChangeAspect="1"/>
          </p:cNvPicPr>
          <p:nvPr/>
        </p:nvPicPr>
        <p:blipFill>
          <a:blip r:embed="rId3"/>
          <a:stretch>
            <a:fillRect/>
          </a:stretch>
        </p:blipFill>
        <p:spPr>
          <a:xfrm>
            <a:off x="7261538" y="784538"/>
            <a:ext cx="1543319" cy="1543319"/>
          </a:xfrm>
          <a:prstGeom prst="rect">
            <a:avLst/>
          </a:prstGeom>
        </p:spPr>
      </p:pic>
      <p:pic>
        <p:nvPicPr>
          <p:cNvPr id="7" name="Picture 6" descr="Online Fresh Fruits Shop in Kenya | Same Day Delivery - Zucchini">
            <a:extLst>
              <a:ext uri="{FF2B5EF4-FFF2-40B4-BE49-F238E27FC236}">
                <a16:creationId xmlns:a16="http://schemas.microsoft.com/office/drawing/2014/main" id="{7F6F2C45-16F2-2C8D-C9AD-071F2CED708F}"/>
              </a:ext>
            </a:extLst>
          </p:cNvPr>
          <p:cNvPicPr>
            <a:picLocks noChangeAspect="1"/>
          </p:cNvPicPr>
          <p:nvPr/>
        </p:nvPicPr>
        <p:blipFill>
          <a:blip r:embed="rId4"/>
          <a:stretch>
            <a:fillRect/>
          </a:stretch>
        </p:blipFill>
        <p:spPr>
          <a:xfrm>
            <a:off x="9650261" y="2845641"/>
            <a:ext cx="2490586" cy="1603554"/>
          </a:xfrm>
          <a:prstGeom prst="rect">
            <a:avLst/>
          </a:prstGeom>
        </p:spPr>
      </p:pic>
      <p:pic>
        <p:nvPicPr>
          <p:cNvPr id="2" name="Picture 1" descr="A blue jacket with a hood&#10;&#10;Description automatically generated">
            <a:extLst>
              <a:ext uri="{FF2B5EF4-FFF2-40B4-BE49-F238E27FC236}">
                <a16:creationId xmlns:a16="http://schemas.microsoft.com/office/drawing/2014/main" id="{715D7B40-D6B0-996F-BE2F-AAD4D22C4DC2}"/>
              </a:ext>
            </a:extLst>
          </p:cNvPr>
          <p:cNvPicPr>
            <a:picLocks noChangeAspect="1"/>
          </p:cNvPicPr>
          <p:nvPr/>
        </p:nvPicPr>
        <p:blipFill>
          <a:blip r:embed="rId5"/>
          <a:stretch>
            <a:fillRect/>
          </a:stretch>
        </p:blipFill>
        <p:spPr>
          <a:xfrm>
            <a:off x="10297061" y="4836620"/>
            <a:ext cx="1010188" cy="1627970"/>
          </a:xfrm>
          <a:prstGeom prst="rect">
            <a:avLst/>
          </a:prstGeom>
        </p:spPr>
      </p:pic>
      <p:sp>
        <p:nvSpPr>
          <p:cNvPr id="9" name="Title 1">
            <a:extLst>
              <a:ext uri="{FF2B5EF4-FFF2-40B4-BE49-F238E27FC236}">
                <a16:creationId xmlns:a16="http://schemas.microsoft.com/office/drawing/2014/main" id="{F2516B62-E974-8376-A197-F834A516AAB4}"/>
              </a:ext>
            </a:extLst>
          </p:cNvPr>
          <p:cNvSpPr>
            <a:spLocks noGrp="1"/>
          </p:cNvSpPr>
          <p:nvPr>
            <p:ph type="title"/>
          </p:nvPr>
        </p:nvSpPr>
        <p:spPr>
          <a:xfrm>
            <a:off x="838200" y="365125"/>
            <a:ext cx="10515600" cy="1325563"/>
          </a:xfrm>
        </p:spPr>
        <p:txBody>
          <a:bodyPr>
            <a:normAutofit/>
          </a:bodyPr>
          <a:lstStyle/>
          <a:p>
            <a:r>
              <a:rPr lang="en-GB" sz="5800" b="1" dirty="0">
                <a:solidFill>
                  <a:srgbClr val="008000"/>
                </a:solidFill>
                <a:latin typeface="Comic Sans MS"/>
              </a:rPr>
              <a:t>Other information</a:t>
            </a:r>
            <a:endParaRPr lang="en-US" dirty="0"/>
          </a:p>
        </p:txBody>
      </p:sp>
      <p:pic>
        <p:nvPicPr>
          <p:cNvPr id="11" name="Picture 10" descr="A logo for a school&#10;&#10;Description automatically generated">
            <a:extLst>
              <a:ext uri="{FF2B5EF4-FFF2-40B4-BE49-F238E27FC236}">
                <a16:creationId xmlns:a16="http://schemas.microsoft.com/office/drawing/2014/main" id="{BE70B03B-6040-417A-1C9E-56DA3649947E}"/>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spTree>
    <p:extLst>
      <p:ext uri="{BB962C8B-B14F-4D97-AF65-F5344CB8AC3E}">
        <p14:creationId xmlns:p14="http://schemas.microsoft.com/office/powerpoint/2010/main" val="3660994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EBA23-AA7C-422F-B1C6-4DB7EF73C2A4}"/>
              </a:ext>
            </a:extLst>
          </p:cNvPr>
          <p:cNvSpPr>
            <a:spLocks noGrp="1"/>
          </p:cNvSpPr>
          <p:nvPr>
            <p:ph type="title"/>
          </p:nvPr>
        </p:nvSpPr>
        <p:spPr/>
        <p:txBody>
          <a:bodyPr>
            <a:normAutofit/>
          </a:bodyPr>
          <a:lstStyle/>
          <a:p>
            <a:r>
              <a:rPr lang="en-GB" sz="5800" b="1" dirty="0">
                <a:solidFill>
                  <a:srgbClr val="008000"/>
                </a:solidFill>
                <a:latin typeface="Comic Sans MS"/>
              </a:rPr>
              <a:t>Looking ahead</a:t>
            </a:r>
            <a:endParaRPr lang="en-US" dirty="0"/>
          </a:p>
        </p:txBody>
      </p:sp>
      <p:sp>
        <p:nvSpPr>
          <p:cNvPr id="3" name="Content Placeholder 2">
            <a:extLst>
              <a:ext uri="{FF2B5EF4-FFF2-40B4-BE49-F238E27FC236}">
                <a16:creationId xmlns:a16="http://schemas.microsoft.com/office/drawing/2014/main" id="{2161212D-2955-43E1-832D-E0B20838A58B}"/>
              </a:ext>
            </a:extLst>
          </p:cNvPr>
          <p:cNvSpPr>
            <a:spLocks noGrp="1"/>
          </p:cNvSpPr>
          <p:nvPr>
            <p:ph idx="1"/>
          </p:nvPr>
        </p:nvSpPr>
        <p:spPr>
          <a:xfrm>
            <a:off x="795270" y="1879287"/>
            <a:ext cx="10515600" cy="4351338"/>
          </a:xfrm>
        </p:spPr>
        <p:txBody>
          <a:bodyPr vert="horz" lIns="91440" tIns="45720" rIns="91440" bIns="45720" rtlCol="0" anchor="t">
            <a:normAutofit/>
          </a:bodyPr>
          <a:lstStyle/>
          <a:p>
            <a:pPr marL="0" indent="0">
              <a:buNone/>
            </a:pPr>
            <a:r>
              <a:rPr lang="en-GB" sz="3600" dirty="0">
                <a:latin typeface="Comic Sans MS"/>
              </a:rPr>
              <a:t>Staff from the Maidstone Museum will be visiting Class 3 on Tuesday </a:t>
            </a:r>
            <a:r>
              <a:rPr lang="en-GB" sz="3600" b="1" dirty="0">
                <a:latin typeface="Comic Sans MS"/>
              </a:rPr>
              <a:t>7</a:t>
            </a:r>
            <a:r>
              <a:rPr lang="en-GB" sz="3600" b="1" baseline="30000" dirty="0">
                <a:latin typeface="Comic Sans MS"/>
              </a:rPr>
              <a:t>th</a:t>
            </a:r>
            <a:r>
              <a:rPr lang="en-GB" sz="3600" b="1" dirty="0">
                <a:latin typeface="Comic Sans MS"/>
              </a:rPr>
              <a:t> October</a:t>
            </a:r>
            <a:r>
              <a:rPr lang="en-GB" sz="3600" dirty="0">
                <a:latin typeface="Comic Sans MS"/>
              </a:rPr>
              <a:t>, to run a workshop about the Stone Age period.</a:t>
            </a:r>
          </a:p>
          <a:p>
            <a:endParaRPr lang="en-GB" sz="2400" dirty="0">
              <a:latin typeface="Comic Sans MS"/>
            </a:endParaRPr>
          </a:p>
          <a:p>
            <a:pPr marL="1371600" lvl="3" indent="0">
              <a:buNone/>
            </a:pPr>
            <a:endParaRPr lang="en-GB" sz="2400" dirty="0">
              <a:latin typeface="Comic Sans MS"/>
            </a:endParaRPr>
          </a:p>
          <a:p>
            <a:pPr marL="1371600" lvl="3" indent="0">
              <a:buNone/>
            </a:pPr>
            <a:endParaRPr lang="en-GB" sz="2400" dirty="0">
              <a:latin typeface="Comic Sans MS"/>
            </a:endParaRPr>
          </a:p>
        </p:txBody>
      </p:sp>
      <p:pic>
        <p:nvPicPr>
          <p:cNvPr id="4" name="Picture 3">
            <a:extLst>
              <a:ext uri="{FF2B5EF4-FFF2-40B4-BE49-F238E27FC236}">
                <a16:creationId xmlns:a16="http://schemas.microsoft.com/office/drawing/2014/main" id="{699313A6-E40D-44C2-AA02-20AB589F3E7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pic>
        <p:nvPicPr>
          <p:cNvPr id="6" name="Picture 5">
            <a:extLst>
              <a:ext uri="{FF2B5EF4-FFF2-40B4-BE49-F238E27FC236}">
                <a16:creationId xmlns:a16="http://schemas.microsoft.com/office/drawing/2014/main" id="{BE80FD88-D03D-41EB-A4C6-B11B1E4F2344}"/>
              </a:ext>
            </a:extLst>
          </p:cNvPr>
          <p:cNvPicPr>
            <a:picLocks noChangeAspect="1"/>
          </p:cNvPicPr>
          <p:nvPr/>
        </p:nvPicPr>
        <p:blipFill>
          <a:blip r:embed="rId3"/>
          <a:stretch>
            <a:fillRect/>
          </a:stretch>
        </p:blipFill>
        <p:spPr>
          <a:xfrm>
            <a:off x="7362825" y="4479688"/>
            <a:ext cx="3305175" cy="1381125"/>
          </a:xfrm>
          <a:prstGeom prst="rect">
            <a:avLst/>
          </a:prstGeom>
          <a:effectLst>
            <a:softEdge rad="63500"/>
          </a:effectLst>
        </p:spPr>
      </p:pic>
    </p:spTree>
    <p:extLst>
      <p:ext uri="{BB962C8B-B14F-4D97-AF65-F5344CB8AC3E}">
        <p14:creationId xmlns:p14="http://schemas.microsoft.com/office/powerpoint/2010/main" val="2541656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99A26B7-FE2E-5AC0-434E-E8E9CD86CC6E}"/>
              </a:ext>
            </a:extLst>
          </p:cNvPr>
          <p:cNvSpPr txBox="1"/>
          <p:nvPr/>
        </p:nvSpPr>
        <p:spPr>
          <a:xfrm>
            <a:off x="1047482" y="1873637"/>
            <a:ext cx="10092266"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dirty="0">
              <a:latin typeface="Comic Sans MS"/>
              <a:cs typeface="Calibri"/>
            </a:endParaRPr>
          </a:p>
          <a:p>
            <a:endParaRPr lang="en-US" sz="2400" dirty="0">
              <a:latin typeface="Comic Sans MS"/>
              <a:cs typeface="Calibri"/>
            </a:endParaRPr>
          </a:p>
          <a:p>
            <a:r>
              <a:rPr lang="en-US" sz="2400" dirty="0">
                <a:latin typeface="Comic Sans MS"/>
                <a:ea typeface="+mn-lt"/>
                <a:cs typeface="+mn-lt"/>
              </a:rPr>
              <a:t>Please refer to the following link regarding keep children safe online.</a:t>
            </a:r>
          </a:p>
          <a:p>
            <a:endParaRPr lang="en-US" sz="2400" dirty="0">
              <a:latin typeface="Comic Sans MS"/>
              <a:ea typeface="+mn-lt"/>
              <a:cs typeface="+mn-lt"/>
            </a:endParaRPr>
          </a:p>
          <a:p>
            <a:r>
              <a:rPr lang="en-US" sz="2400" dirty="0">
                <a:latin typeface="Comic Sans MS"/>
                <a:ea typeface="+mn-lt"/>
                <a:cs typeface="+mn-lt"/>
              </a:rPr>
              <a:t>We will be teaching Internet Safety at school throughout the year but we ask that you read the information in this link to the NSPCC.</a:t>
            </a:r>
          </a:p>
          <a:p>
            <a:endParaRPr lang="en-US" sz="2400" dirty="0">
              <a:latin typeface="Comic Sans MS"/>
              <a:ea typeface="+mn-lt"/>
              <a:cs typeface="+mn-lt"/>
            </a:endParaRPr>
          </a:p>
          <a:p>
            <a:r>
              <a:rPr lang="en-US" sz="2400" dirty="0">
                <a:latin typeface="Comic Sans MS"/>
                <a:ea typeface="+mn-lt"/>
                <a:cs typeface="+mn-lt"/>
                <a:hlinkClick r:id="rId2"/>
              </a:rPr>
              <a:t>https://www.nspcc.org.uk/keeping-children-safe/online-safety/talking-child-online-safety/</a:t>
            </a:r>
            <a:endParaRPr lang="en-US" sz="2400" dirty="0">
              <a:latin typeface="Comic Sans MS"/>
              <a:ea typeface="+mn-lt"/>
              <a:cs typeface="+mn-lt"/>
            </a:endParaRPr>
          </a:p>
          <a:p>
            <a:endParaRPr lang="en-US" sz="2400" dirty="0">
              <a:latin typeface="Comic Sans MS"/>
              <a:cs typeface="Calibri"/>
            </a:endParaRPr>
          </a:p>
          <a:p>
            <a:endParaRPr lang="en-US" sz="2400" dirty="0">
              <a:latin typeface="Comic Sans MS"/>
              <a:cs typeface="Calibri"/>
            </a:endParaRPr>
          </a:p>
        </p:txBody>
      </p:sp>
      <p:sp>
        <p:nvSpPr>
          <p:cNvPr id="8" name="Title 1">
            <a:extLst>
              <a:ext uri="{FF2B5EF4-FFF2-40B4-BE49-F238E27FC236}">
                <a16:creationId xmlns:a16="http://schemas.microsoft.com/office/drawing/2014/main" id="{35FF8DA0-2C77-AAC2-B8FE-EF8716CC253D}"/>
              </a:ext>
            </a:extLst>
          </p:cNvPr>
          <p:cNvSpPr>
            <a:spLocks noGrp="1"/>
          </p:cNvSpPr>
          <p:nvPr>
            <p:ph type="title"/>
          </p:nvPr>
        </p:nvSpPr>
        <p:spPr>
          <a:xfrm>
            <a:off x="1073" y="365125"/>
            <a:ext cx="10869769" cy="1347027"/>
          </a:xfrm>
        </p:spPr>
        <p:txBody>
          <a:bodyPr>
            <a:normAutofit/>
          </a:bodyPr>
          <a:lstStyle/>
          <a:p>
            <a:r>
              <a:rPr lang="en-GB" sz="5800" b="1" dirty="0">
                <a:solidFill>
                  <a:srgbClr val="008000"/>
                </a:solidFill>
                <a:latin typeface="Comic Sans MS"/>
              </a:rPr>
              <a:t>Computer and internet safety</a:t>
            </a:r>
            <a:endParaRPr lang="en-US" dirty="0"/>
          </a:p>
        </p:txBody>
      </p:sp>
      <p:pic>
        <p:nvPicPr>
          <p:cNvPr id="10" name="Picture 9" descr="A logo for a school&#10;&#10;Description automatically generated">
            <a:extLst>
              <a:ext uri="{FF2B5EF4-FFF2-40B4-BE49-F238E27FC236}">
                <a16:creationId xmlns:a16="http://schemas.microsoft.com/office/drawing/2014/main" id="{7C952096-8066-5672-0A5D-9B7C60743F7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1915" y="237456"/>
            <a:ext cx="1295400" cy="1607128"/>
          </a:xfrm>
          <a:prstGeom prst="rect">
            <a:avLst/>
          </a:prstGeom>
          <a:noFill/>
          <a:ln>
            <a:noFill/>
          </a:ln>
        </p:spPr>
      </p:pic>
    </p:spTree>
    <p:extLst>
      <p:ext uri="{BB962C8B-B14F-4D97-AF65-F5344CB8AC3E}">
        <p14:creationId xmlns:p14="http://schemas.microsoft.com/office/powerpoint/2010/main" val="3544876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A0BBF-2388-464D-8E16-2886BA0B336A}"/>
              </a:ext>
            </a:extLst>
          </p:cNvPr>
          <p:cNvSpPr>
            <a:spLocks noGrp="1"/>
          </p:cNvSpPr>
          <p:nvPr>
            <p:ph type="title"/>
          </p:nvPr>
        </p:nvSpPr>
        <p:spPr/>
        <p:txBody>
          <a:bodyPr>
            <a:normAutofit/>
          </a:bodyPr>
          <a:lstStyle/>
          <a:p>
            <a:r>
              <a:rPr lang="en-GB" sz="5800" b="1" dirty="0">
                <a:solidFill>
                  <a:srgbClr val="008000"/>
                </a:solidFill>
                <a:latin typeface="Comic Sans MS"/>
              </a:rPr>
              <a:t>Thank you……</a:t>
            </a:r>
          </a:p>
        </p:txBody>
      </p:sp>
      <p:pic>
        <p:nvPicPr>
          <p:cNvPr id="5" name="Content Placeholder 4" descr="A group of colorful speech bubbles with question marks&#10;&#10;Description automatically generated">
            <a:extLst>
              <a:ext uri="{FF2B5EF4-FFF2-40B4-BE49-F238E27FC236}">
                <a16:creationId xmlns:a16="http://schemas.microsoft.com/office/drawing/2014/main" id="{5F0FB795-D6B1-855C-D2DA-8A82F1D92C4C}"/>
              </a:ext>
            </a:extLst>
          </p:cNvPr>
          <p:cNvPicPr>
            <a:picLocks noGrp="1" noChangeAspect="1"/>
          </p:cNvPicPr>
          <p:nvPr>
            <p:ph idx="1"/>
          </p:nvPr>
        </p:nvPicPr>
        <p:blipFill>
          <a:blip r:embed="rId2"/>
          <a:stretch>
            <a:fillRect/>
          </a:stretch>
        </p:blipFill>
        <p:spPr>
          <a:xfrm>
            <a:off x="2170382" y="1831938"/>
            <a:ext cx="8294530" cy="4293762"/>
          </a:xfrm>
        </p:spPr>
      </p:pic>
      <p:pic>
        <p:nvPicPr>
          <p:cNvPr id="4" name="Picture 3">
            <a:extLst>
              <a:ext uri="{FF2B5EF4-FFF2-40B4-BE49-F238E27FC236}">
                <a16:creationId xmlns:a16="http://schemas.microsoft.com/office/drawing/2014/main" id="{399A26F3-E4A3-4E5D-B55B-560EDA489C3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0" y="226724"/>
            <a:ext cx="1295400" cy="1607128"/>
          </a:xfrm>
          <a:prstGeom prst="rect">
            <a:avLst/>
          </a:prstGeom>
          <a:noFill/>
          <a:ln>
            <a:noFill/>
          </a:ln>
        </p:spPr>
      </p:pic>
    </p:spTree>
    <p:extLst>
      <p:ext uri="{BB962C8B-B14F-4D97-AF65-F5344CB8AC3E}">
        <p14:creationId xmlns:p14="http://schemas.microsoft.com/office/powerpoint/2010/main" val="32794943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53e230e-d95d-44a7-b406-9a99dab93dda">
      <Terms xmlns="http://schemas.microsoft.com/office/infopath/2007/PartnerControls"/>
    </lcf76f155ced4ddcb4097134ff3c332f>
    <TaxCatchAll xmlns="c62654ec-eacb-46ec-ba60-1cc9235df2b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9EAD40505E2984DBC1F25D1F11CF135" ma:contentTypeVersion="18" ma:contentTypeDescription="Create a new document." ma:contentTypeScope="" ma:versionID="dac35fe2439716300e7eb6adac39e3db">
  <xsd:schema xmlns:xsd="http://www.w3.org/2001/XMLSchema" xmlns:xs="http://www.w3.org/2001/XMLSchema" xmlns:p="http://schemas.microsoft.com/office/2006/metadata/properties" xmlns:ns2="853e230e-d95d-44a7-b406-9a99dab93dda" xmlns:ns3="5a5cdf98-edb8-4d9b-84e8-66f1fc7d6b66" xmlns:ns4="c62654ec-eacb-46ec-ba60-1cc9235df2bb" targetNamespace="http://schemas.microsoft.com/office/2006/metadata/properties" ma:root="true" ma:fieldsID="e3dcb523efa3f9f5380511f433f7033f" ns2:_="" ns3:_="" ns4:_="">
    <xsd:import namespace="853e230e-d95d-44a7-b406-9a99dab93dda"/>
    <xsd:import namespace="5a5cdf98-edb8-4d9b-84e8-66f1fc7d6b66"/>
    <xsd:import namespace="c62654ec-eacb-46ec-ba60-1cc9235df2b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3e230e-d95d-44a7-b406-9a99dab93d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955f087-7597-4e16-b593-bc898eb495d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5cdf98-edb8-4d9b-84e8-66f1fc7d6b6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2654ec-eacb-46ec-ba60-1cc9235df2bb"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e68979f5-e00b-4836-b318-82c3010651f4}" ma:internalName="TaxCatchAll" ma:showField="CatchAllData" ma:web="c62654ec-eacb-46ec-ba60-1cc9235df2b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F24170-E81D-47B3-AD82-65019E661CCF}">
  <ds:schemaRefs>
    <ds:schemaRef ds:uri="http://schemas.microsoft.com/office/2006/documentManagement/types"/>
    <ds:schemaRef ds:uri="c62654ec-eacb-46ec-ba60-1cc9235df2bb"/>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5a5cdf98-edb8-4d9b-84e8-66f1fc7d6b66"/>
    <ds:schemaRef ds:uri="853e230e-d95d-44a7-b406-9a99dab93dda"/>
    <ds:schemaRef ds:uri="http://www.w3.org/XML/1998/namespace"/>
  </ds:schemaRefs>
</ds:datastoreItem>
</file>

<file path=customXml/itemProps2.xml><?xml version="1.0" encoding="utf-8"?>
<ds:datastoreItem xmlns:ds="http://schemas.openxmlformats.org/officeDocument/2006/customXml" ds:itemID="{31DD6BA6-F24D-4DAE-AD99-A2353E6CB55E}">
  <ds:schemaRefs>
    <ds:schemaRef ds:uri="http://schemas.microsoft.com/sharepoint/v3/contenttype/forms"/>
  </ds:schemaRefs>
</ds:datastoreItem>
</file>

<file path=customXml/itemProps3.xml><?xml version="1.0" encoding="utf-8"?>
<ds:datastoreItem xmlns:ds="http://schemas.openxmlformats.org/officeDocument/2006/customXml" ds:itemID="{FEEA537D-34C5-4726-BB8C-300E2EBA3B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3e230e-d95d-44a7-b406-9a99dab93dda"/>
    <ds:schemaRef ds:uri="5a5cdf98-edb8-4d9b-84e8-66f1fc7d6b66"/>
    <ds:schemaRef ds:uri="c62654ec-eacb-46ec-ba60-1cc9235df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3295</TotalTime>
  <Words>931</Words>
  <Application>Microsoft Office PowerPoint</Application>
  <PresentationFormat>Widescreen</PresentationFormat>
  <Paragraphs>155</Paragraphs>
  <Slides>25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Calibri Light</vt:lpstr>
      <vt:lpstr>Comic Sans MS</vt:lpstr>
      <vt:lpstr>Office Theme</vt:lpstr>
      <vt:lpstr>Welcome to Class 3 Otter Class</vt:lpstr>
      <vt:lpstr> Class 3</vt:lpstr>
      <vt:lpstr>Behaviour and Expectations</vt:lpstr>
      <vt:lpstr>Class Charter</vt:lpstr>
      <vt:lpstr>Zones of Regulation</vt:lpstr>
      <vt:lpstr>Zones of Regulation</vt:lpstr>
      <vt:lpstr>Zones of Regulation</vt:lpstr>
      <vt:lpstr>PowerPoint Presentation</vt:lpstr>
      <vt:lpstr>Class 3 Timetable</vt:lpstr>
      <vt:lpstr>PowerPoint Presentation</vt:lpstr>
      <vt:lpstr>Reading</vt:lpstr>
      <vt:lpstr>English </vt:lpstr>
      <vt:lpstr>PowerPoint Presentation</vt:lpstr>
      <vt:lpstr>Spellings  Each week we are teaching a new spelling practice.  We have 2 groups, taught is separate rooms. We will be building up to having one long lesson and 3 short activities to help with their learning, consisting of a ‘hold a sentence’, online games, and dictation.  There will be games set on Spelling Shed to support this.  Please note, that it’s not always the ability to ‘say spell’ the word but to use it correctly in writing as well.</vt:lpstr>
      <vt:lpstr>Times Tables</vt:lpstr>
      <vt:lpstr>Working at tables</vt:lpstr>
      <vt:lpstr>Desk Pets</vt:lpstr>
      <vt:lpstr>PowerPoint Presentation</vt:lpstr>
      <vt:lpstr>Year 4 Maths Overview </vt:lpstr>
      <vt:lpstr>Maths </vt:lpstr>
      <vt:lpstr>Home–school links </vt:lpstr>
      <vt:lpstr>Other information</vt:lpstr>
      <vt:lpstr>Looking ahead</vt:lpstr>
      <vt:lpstr>Computer and internet safety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Pritchard</dc:creator>
  <cp:lastModifiedBy>Plaxtol Headteacher</cp:lastModifiedBy>
  <cp:revision>651</cp:revision>
  <dcterms:created xsi:type="dcterms:W3CDTF">2021-09-13T12:06:14Z</dcterms:created>
  <dcterms:modified xsi:type="dcterms:W3CDTF">2025-09-16T15:57:53Z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0x010100C9EAD40505E2984DBC1F25D1F11CF135</vt:lpwstr>
  </property>
  <property fmtid="{D5CDD505-2E9C-101B-9397-08002B2CF9AE}" pid="3" name="MediaServiceImageTags">
    <vt:lpwstr/>
  </property>
</Properties>
</file>