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2"/>
  </p:notesMasterIdLst>
  <p:sldIdLst>
    <p:sldId id="265" r:id="rId5"/>
    <p:sldId id="275" r:id="rId6"/>
    <p:sldId id="257" r:id="rId7"/>
    <p:sldId id="259" r:id="rId8"/>
    <p:sldId id="266" r:id="rId9"/>
    <p:sldId id="281" r:id="rId10"/>
    <p:sldId id="260" r:id="rId11"/>
    <p:sldId id="274" r:id="rId12"/>
    <p:sldId id="263" r:id="rId13"/>
    <p:sldId id="261" r:id="rId14"/>
    <p:sldId id="258" r:id="rId15"/>
    <p:sldId id="276" r:id="rId16"/>
    <p:sldId id="262" r:id="rId17"/>
    <p:sldId id="282" r:id="rId18"/>
    <p:sldId id="267" r:id="rId19"/>
    <p:sldId id="283" r:id="rId20"/>
    <p:sldId id="285"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146" autoAdjust="0"/>
  </p:normalViewPr>
  <p:slideViewPr>
    <p:cSldViewPr>
      <p:cViewPr varScale="1">
        <p:scale>
          <a:sx n="70" d="100"/>
          <a:sy n="70" d="100"/>
        </p:scale>
        <p:origin x="1810"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EEDBB1-3081-4EB6-97AD-C405459D38D5}" type="datetimeFigureOut">
              <a:rPr lang="en-GB" smtClean="0"/>
              <a:t>18/12/2025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5760E5-A6C7-4DCA-B65A-E2F5DBC45CF7}" type="slidenum">
              <a:rPr lang="en-GB" smtClean="0"/>
              <a:t>‹#›</a:t>
            </a:fld>
            <a:endParaRPr lang="en-GB"/>
          </a:p>
        </p:txBody>
      </p:sp>
    </p:spTree>
    <p:extLst>
      <p:ext uri="{BB962C8B-B14F-4D97-AF65-F5344CB8AC3E}">
        <p14:creationId xmlns:p14="http://schemas.microsoft.com/office/powerpoint/2010/main" val="4285807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D5760E5-A6C7-4DCA-B65A-E2F5DBC45CF7}" type="slidenum">
              <a:rPr lang="en-GB" smtClean="0"/>
              <a:t>13</a:t>
            </a:fld>
            <a:endParaRPr lang="en-GB"/>
          </a:p>
        </p:txBody>
      </p:sp>
    </p:spTree>
    <p:extLst>
      <p:ext uri="{BB962C8B-B14F-4D97-AF65-F5344CB8AC3E}">
        <p14:creationId xmlns:p14="http://schemas.microsoft.com/office/powerpoint/2010/main" val="22253899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D5760E5-A6C7-4DCA-B65A-E2F5DBC45CF7}" type="slidenum">
              <a:rPr lang="en-GB" smtClean="0"/>
              <a:t>15</a:t>
            </a:fld>
            <a:endParaRPr lang="en-GB"/>
          </a:p>
        </p:txBody>
      </p:sp>
    </p:spTree>
    <p:extLst>
      <p:ext uri="{BB962C8B-B14F-4D97-AF65-F5344CB8AC3E}">
        <p14:creationId xmlns:p14="http://schemas.microsoft.com/office/powerpoint/2010/main" val="27460592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C1595FD-74E1-4174-8D91-B6E29C74885B}" type="datetimeFigureOut">
              <a:rPr lang="en-GB" smtClean="0"/>
              <a:t>18/12/2025</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E840A8A7-8C1F-4003-BA46-A84D8BAFDED3}"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1595FD-74E1-4174-8D91-B6E29C74885B}" type="datetimeFigureOut">
              <a:rPr lang="en-GB" smtClean="0"/>
              <a:t>18/12/2025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40A8A7-8C1F-4003-BA46-A84D8BAFDED3}" type="slidenum">
              <a:rPr lang="en-GB" smtClean="0"/>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2C1595FD-74E1-4174-8D91-B6E29C74885B}" type="datetimeFigureOut">
              <a:rPr lang="en-GB" smtClean="0"/>
              <a:t>18/12/2025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40A8A7-8C1F-4003-BA46-A84D8BAFDED3}"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C1595FD-74E1-4174-8D91-B6E29C74885B}" type="datetimeFigureOut">
              <a:rPr lang="en-GB" smtClean="0"/>
              <a:t>18/12/2025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40A8A7-8C1F-4003-BA46-A84D8BAFDED3}" type="slidenum">
              <a:rPr lang="en-GB" smtClean="0"/>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2C1595FD-74E1-4174-8D91-B6E29C74885B}" type="datetimeFigureOut">
              <a:rPr lang="en-GB" smtClean="0"/>
              <a:t>18/12/2025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840A8A7-8C1F-4003-BA46-A84D8BAFDED3}"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C1595FD-74E1-4174-8D91-B6E29C74885B}" type="datetimeFigureOut">
              <a:rPr lang="en-GB" smtClean="0"/>
              <a:t>18/12/2025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840A8A7-8C1F-4003-BA46-A84D8BAFDED3}" type="slidenum">
              <a:rPr lang="en-GB" smtClean="0"/>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1595FD-74E1-4174-8D91-B6E29C74885B}" type="datetimeFigureOut">
              <a:rPr lang="en-GB" smtClean="0"/>
              <a:t>18/12/2025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840A8A7-8C1F-4003-BA46-A84D8BAFDED3}"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2C1595FD-74E1-4174-8D91-B6E29C74885B}" type="datetimeFigureOut">
              <a:rPr lang="en-GB" smtClean="0"/>
              <a:t>18/12/2025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40A8A7-8C1F-4003-BA46-A84D8BAFDED3}"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2C1595FD-74E1-4174-8D91-B6E29C74885B}" type="datetimeFigureOut">
              <a:rPr lang="en-GB" smtClean="0"/>
              <a:t>18/12/2025</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E840A8A7-8C1F-4003-BA46-A84D8BAFDED3}"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1595FD-74E1-4174-8D91-B6E29C74885B}" type="datetimeFigureOut">
              <a:rPr lang="en-GB" smtClean="0"/>
              <a:t>18/12/2025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40A8A7-8C1F-4003-BA46-A84D8BAFDED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1595FD-74E1-4174-8D91-B6E29C74885B}" type="datetimeFigureOut">
              <a:rPr lang="en-GB" smtClean="0"/>
              <a:t>18/12/2025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40A8A7-8C1F-4003-BA46-A84D8BAFDED3}"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C1595FD-74E1-4174-8D91-B6E29C74885B}" type="datetimeFigureOut">
              <a:rPr lang="en-GB" smtClean="0"/>
              <a:t>18/12/2025</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840A8A7-8C1F-4003-BA46-A84D8BAFDED3}"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949037"/>
            <a:ext cx="8229600" cy="1414272"/>
          </a:xfrm>
        </p:spPr>
        <p:txBody>
          <a:bodyPr>
            <a:normAutofit/>
          </a:bodyPr>
          <a:lstStyle/>
          <a:p>
            <a:pPr marL="109728" indent="0" algn="ctr">
              <a:buNone/>
            </a:pPr>
            <a:r>
              <a:rPr lang="en-GB" sz="4000" b="1" dirty="0">
                <a:latin typeface="Lucida Handwriting" panose="03010101010101010101" pitchFamily="66" charset="0"/>
              </a:rPr>
              <a:t>Welcome to Plaxtol Primary School </a:t>
            </a:r>
          </a:p>
          <a:p>
            <a:pPr marL="109728" indent="0" algn="ctr">
              <a:buNone/>
            </a:pPr>
            <a:endParaRPr lang="en-GB" sz="4000" b="1" dirty="0">
              <a:latin typeface="Lucida Handwriting" panose="03010101010101010101" pitchFamily="66" charset="0"/>
            </a:endParaRPr>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3800" y="145473"/>
            <a:ext cx="1295400" cy="1607128"/>
          </a:xfrm>
          <a:prstGeom prst="rect">
            <a:avLst/>
          </a:prstGeom>
          <a:noFill/>
          <a:ln>
            <a:noFill/>
          </a:ln>
        </p:spPr>
      </p:pic>
      <p:sp>
        <p:nvSpPr>
          <p:cNvPr id="3" name="TextBox 2"/>
          <p:cNvSpPr txBox="1"/>
          <p:nvPr/>
        </p:nvSpPr>
        <p:spPr>
          <a:xfrm>
            <a:off x="1409700" y="2767280"/>
            <a:ext cx="6324600" cy="3046988"/>
          </a:xfrm>
          <a:prstGeom prst="rect">
            <a:avLst/>
          </a:prstGeom>
          <a:noFill/>
        </p:spPr>
        <p:txBody>
          <a:bodyPr wrap="square" rtlCol="0">
            <a:spAutoFit/>
          </a:bodyPr>
          <a:lstStyle/>
          <a:p>
            <a:pPr marL="109728" indent="0" algn="ctr">
              <a:buNone/>
            </a:pPr>
            <a:r>
              <a:rPr lang="en-GB" sz="2400" b="1" dirty="0">
                <a:latin typeface="Lucida Handwriting" panose="03010101010101010101" pitchFamily="66" charset="0"/>
              </a:rPr>
              <a:t>Mrs Claire Rowley</a:t>
            </a:r>
          </a:p>
          <a:p>
            <a:pPr marL="109728" indent="0" algn="ctr">
              <a:buNone/>
            </a:pPr>
            <a:r>
              <a:rPr lang="en-GB" sz="2400" b="1" dirty="0">
                <a:latin typeface="Lucida Handwriting" panose="03010101010101010101" pitchFamily="66" charset="0"/>
              </a:rPr>
              <a:t>Headteacher</a:t>
            </a:r>
          </a:p>
          <a:p>
            <a:pPr marL="109728" indent="0" algn="ctr">
              <a:buNone/>
            </a:pPr>
            <a:endParaRPr lang="en-GB" sz="2400" b="1" dirty="0">
              <a:latin typeface="Lucida Handwriting" panose="03010101010101010101" pitchFamily="66" charset="0"/>
            </a:endParaRPr>
          </a:p>
          <a:p>
            <a:pPr marL="109728" indent="0" algn="ctr">
              <a:buNone/>
            </a:pPr>
            <a:r>
              <a:rPr lang="en-GB" sz="2400" b="1" dirty="0">
                <a:latin typeface="Lucida Handwriting" panose="03010101010101010101" pitchFamily="66" charset="0"/>
              </a:rPr>
              <a:t>Mrs Natalie Spratt</a:t>
            </a:r>
          </a:p>
          <a:p>
            <a:pPr marL="109728" indent="0" algn="ctr">
              <a:buNone/>
            </a:pPr>
            <a:r>
              <a:rPr lang="en-GB" sz="2400" b="1" dirty="0">
                <a:latin typeface="Lucida Handwriting" panose="03010101010101010101" pitchFamily="66" charset="0"/>
              </a:rPr>
              <a:t>Assistant Headteacher</a:t>
            </a:r>
          </a:p>
          <a:p>
            <a:pPr marL="109728" indent="0" algn="ctr">
              <a:buNone/>
            </a:pPr>
            <a:endParaRPr lang="en-GB" sz="2400" b="1" dirty="0">
              <a:latin typeface="Lucida Handwriting" panose="03010101010101010101" pitchFamily="66" charset="0"/>
            </a:endParaRPr>
          </a:p>
          <a:p>
            <a:pPr marL="109728" indent="0" algn="ctr">
              <a:buNone/>
            </a:pPr>
            <a:r>
              <a:rPr lang="en-GB" sz="2400" b="1" dirty="0">
                <a:latin typeface="Lucida Handwriting" panose="03010101010101010101" pitchFamily="66" charset="0"/>
              </a:rPr>
              <a:t>EYFS Teacher </a:t>
            </a:r>
          </a:p>
          <a:p>
            <a:pPr marL="109728" indent="0" algn="ctr">
              <a:buNone/>
            </a:pPr>
            <a:r>
              <a:rPr lang="en-GB" sz="2400" b="1" dirty="0">
                <a:latin typeface="Lucida Handwriting" panose="03010101010101010101" pitchFamily="66" charset="0"/>
              </a:rPr>
              <a:t>Mrs Blac</a:t>
            </a:r>
            <a:r>
              <a:rPr lang="en-GB" sz="2000" b="1" dirty="0">
                <a:latin typeface="Lucida Handwriting" panose="03010101010101010101" pitchFamily="66" charset="0"/>
              </a:rPr>
              <a:t>k</a:t>
            </a:r>
            <a:endParaRPr lang="en-GB" sz="2000" dirty="0">
              <a:latin typeface="Lucida Handwriting" panose="03010101010101010101" pitchFamily="66" charset="0"/>
            </a:endParaRPr>
          </a:p>
        </p:txBody>
      </p:sp>
    </p:spTree>
    <p:extLst>
      <p:ext uri="{BB962C8B-B14F-4D97-AF65-F5344CB8AC3E}">
        <p14:creationId xmlns:p14="http://schemas.microsoft.com/office/powerpoint/2010/main" val="1045915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88224FB-D769-4FD4-A794-AE4AEEF12170}"/>
              </a:ext>
            </a:extLst>
          </p:cNvPr>
          <p:cNvSpPr>
            <a:spLocks noGrp="1"/>
          </p:cNvSpPr>
          <p:nvPr>
            <p:ph type="title"/>
          </p:nvPr>
        </p:nvSpPr>
        <p:spPr>
          <a:xfrm>
            <a:off x="424543" y="0"/>
            <a:ext cx="8262257" cy="649604"/>
          </a:xfrm>
        </p:spPr>
        <p:txBody>
          <a:bodyPr>
            <a:normAutofit fontScale="90000"/>
          </a:bodyPr>
          <a:lstStyle/>
          <a:p>
            <a:pPr algn="ctr"/>
            <a:r>
              <a:rPr lang="en-GB" dirty="0">
                <a:solidFill>
                  <a:schemeClr val="tx1"/>
                </a:solidFill>
                <a:latin typeface="Lucida Handwriting" panose="03010101010101010101" pitchFamily="66" charset="0"/>
              </a:rPr>
              <a:t>Minerva Vision</a:t>
            </a:r>
          </a:p>
        </p:txBody>
      </p:sp>
      <p:sp>
        <p:nvSpPr>
          <p:cNvPr id="2" name="Rectangle 1">
            <a:extLst>
              <a:ext uri="{FF2B5EF4-FFF2-40B4-BE49-F238E27FC236}">
                <a16:creationId xmlns:a16="http://schemas.microsoft.com/office/drawing/2014/main" id="{14D713FE-38C4-404F-81B0-C718809BEE65}"/>
              </a:ext>
            </a:extLst>
          </p:cNvPr>
          <p:cNvSpPr/>
          <p:nvPr/>
        </p:nvSpPr>
        <p:spPr>
          <a:xfrm>
            <a:off x="424543" y="649604"/>
            <a:ext cx="8839200" cy="6230167"/>
          </a:xfrm>
          <a:prstGeom prst="rect">
            <a:avLst/>
          </a:prstGeom>
        </p:spPr>
        <p:txBody>
          <a:bodyPr wrap="square">
            <a:spAutoFit/>
          </a:bodyPr>
          <a:lstStyle/>
          <a:p>
            <a:pPr>
              <a:lnSpc>
                <a:spcPct val="107000"/>
              </a:lnSpc>
              <a:spcAft>
                <a:spcPts val="800"/>
              </a:spcAft>
            </a:pPr>
            <a:r>
              <a:rPr lang="en-GB" sz="2400" b="1" u="sng" dirty="0">
                <a:latin typeface="Calibri" panose="020F0502020204030204" pitchFamily="34" charset="0"/>
                <a:ea typeface="Calibri" panose="020F0502020204030204" pitchFamily="34" charset="0"/>
                <a:cs typeface="Calibri" panose="020F0502020204030204" pitchFamily="34" charset="0"/>
              </a:rPr>
              <a:t>Our School Motto</a:t>
            </a:r>
            <a:r>
              <a:rPr lang="en-GB" sz="2400" b="1" dirty="0">
                <a:latin typeface="Calibri" panose="020F0502020204030204" pitchFamily="34" charset="0"/>
                <a:ea typeface="Calibri" panose="020F0502020204030204" pitchFamily="34" charset="0"/>
                <a:cs typeface="Calibri" panose="020F0502020204030204" pitchFamily="34" charset="0"/>
              </a:rPr>
              <a:t>:  </a:t>
            </a:r>
          </a:p>
          <a:p>
            <a:pPr lvl="0">
              <a:lnSpc>
                <a:spcPct val="107000"/>
              </a:lnSpc>
            </a:pPr>
            <a:r>
              <a:rPr lang="en-GB" sz="2200" b="1" dirty="0">
                <a:latin typeface="Calibri" panose="020F0502020204030204" pitchFamily="34" charset="0"/>
                <a:ea typeface="Times New Roman" panose="02020603050405020304" pitchFamily="18" charset="0"/>
                <a:cs typeface="Calibri" panose="020F0502020204030204" pitchFamily="34" charset="0"/>
              </a:rPr>
              <a:t>Learning together – school, family, community</a:t>
            </a:r>
          </a:p>
          <a:p>
            <a:pPr lvl="0">
              <a:lnSpc>
                <a:spcPct val="107000"/>
              </a:lnSpc>
            </a:pPr>
            <a:endParaRPr lang="en-GB" sz="1200" b="1" dirty="0">
              <a:latin typeface="Calibri" panose="020F0502020204030204" pitchFamily="34" charset="0"/>
              <a:ea typeface="Times New Roman" panose="02020603050405020304" pitchFamily="18" charset="0"/>
              <a:cs typeface="Calibri" panose="020F0502020204030204" pitchFamily="34" charset="0"/>
            </a:endParaRPr>
          </a:p>
          <a:p>
            <a:pPr>
              <a:lnSpc>
                <a:spcPct val="107000"/>
              </a:lnSpc>
              <a:spcAft>
                <a:spcPts val="800"/>
              </a:spcAft>
            </a:pPr>
            <a:r>
              <a:rPr lang="en-GB" sz="2400" b="1" u="sng" dirty="0">
                <a:latin typeface="Calibri" panose="020F0502020204030204" pitchFamily="34" charset="0"/>
                <a:ea typeface="Calibri" panose="020F0502020204030204" pitchFamily="34" charset="0"/>
                <a:cs typeface="Calibri" panose="020F0502020204030204" pitchFamily="34" charset="0"/>
              </a:rPr>
              <a:t>Our Vision</a:t>
            </a:r>
            <a:r>
              <a:rPr lang="en-GB" sz="2400" dirty="0">
                <a:latin typeface="Calibri" panose="020F0502020204030204" pitchFamily="34" charset="0"/>
                <a:ea typeface="Calibri" panose="020F0502020204030204" pitchFamily="34" charset="0"/>
                <a:cs typeface="Calibri" panose="020F0502020204030204" pitchFamily="34" charset="0"/>
              </a:rPr>
              <a:t> </a:t>
            </a:r>
          </a:p>
          <a:p>
            <a:pPr>
              <a:lnSpc>
                <a:spcPct val="107000"/>
              </a:lnSpc>
              <a:spcAft>
                <a:spcPts val="200"/>
              </a:spcAft>
            </a:pPr>
            <a:r>
              <a:rPr lang="en-GB" sz="2200" b="1" dirty="0">
                <a:latin typeface="Calibri" panose="020F0502020204030204" pitchFamily="34" charset="0"/>
                <a:ea typeface="Calibri" panose="020F0502020204030204" pitchFamily="34" charset="0"/>
                <a:cs typeface="Calibri" panose="020F0502020204030204" pitchFamily="34" charset="0"/>
              </a:rPr>
              <a:t>M </a:t>
            </a:r>
            <a:r>
              <a:rPr lang="en-GB" sz="2200" dirty="0">
                <a:latin typeface="Calibri" panose="020F0502020204030204" pitchFamily="34" charset="0"/>
                <a:ea typeface="Calibri" panose="020F0502020204030204" pitchFamily="34" charset="0"/>
                <a:cs typeface="Calibri" panose="020F0502020204030204" pitchFamily="34" charset="0"/>
              </a:rPr>
              <a:t>– we use a Growth </a:t>
            </a:r>
            <a:r>
              <a:rPr lang="en-GB" sz="2200" b="1" dirty="0">
                <a:latin typeface="Calibri" panose="020F0502020204030204" pitchFamily="34" charset="0"/>
                <a:ea typeface="Calibri" panose="020F0502020204030204" pitchFamily="34" charset="0"/>
                <a:cs typeface="Calibri" panose="020F0502020204030204" pitchFamily="34" charset="0"/>
              </a:rPr>
              <a:t>Mindse</a:t>
            </a:r>
            <a:r>
              <a:rPr lang="en-GB" sz="2200" dirty="0">
                <a:latin typeface="Calibri" panose="020F0502020204030204" pitchFamily="34" charset="0"/>
                <a:ea typeface="Calibri" panose="020F0502020204030204" pitchFamily="34" charset="0"/>
                <a:cs typeface="Calibri" panose="020F0502020204030204" pitchFamily="34" charset="0"/>
              </a:rPr>
              <a:t>t attitude to learning, where resilience is key.</a:t>
            </a:r>
          </a:p>
          <a:p>
            <a:pPr>
              <a:lnSpc>
                <a:spcPct val="107000"/>
              </a:lnSpc>
              <a:spcAft>
                <a:spcPts val="200"/>
              </a:spcAft>
            </a:pPr>
            <a:r>
              <a:rPr lang="en-GB" sz="2200" b="1" dirty="0">
                <a:latin typeface="Calibri" panose="020F0502020204030204" pitchFamily="34" charset="0"/>
                <a:ea typeface="Calibri" panose="020F0502020204030204" pitchFamily="34" charset="0"/>
                <a:cs typeface="Calibri" panose="020F0502020204030204" pitchFamily="34" charset="0"/>
              </a:rPr>
              <a:t>I </a:t>
            </a:r>
            <a:r>
              <a:rPr lang="en-GB" sz="2200" dirty="0">
                <a:latin typeface="Calibri" panose="020F0502020204030204" pitchFamily="34" charset="0"/>
                <a:ea typeface="Calibri" panose="020F0502020204030204" pitchFamily="34" charset="0"/>
                <a:cs typeface="Calibri" panose="020F0502020204030204" pitchFamily="34" charset="0"/>
              </a:rPr>
              <a:t>–  we promote </a:t>
            </a:r>
            <a:r>
              <a:rPr lang="en-GB" sz="2200" b="1" dirty="0">
                <a:latin typeface="Calibri" panose="020F0502020204030204" pitchFamily="34" charset="0"/>
                <a:ea typeface="Calibri" panose="020F0502020204030204" pitchFamily="34" charset="0"/>
                <a:cs typeface="Calibri" panose="020F0502020204030204" pitchFamily="34" charset="0"/>
              </a:rPr>
              <a:t>independence</a:t>
            </a:r>
            <a:r>
              <a:rPr lang="en-GB" sz="2200" dirty="0">
                <a:latin typeface="Calibri" panose="020F0502020204030204" pitchFamily="34" charset="0"/>
                <a:ea typeface="Calibri" panose="020F0502020204030204" pitchFamily="34" charset="0"/>
                <a:cs typeface="Calibri" panose="020F0502020204030204" pitchFamily="34" charset="0"/>
              </a:rPr>
              <a:t> in both the children’s learning and their approach to later life.</a:t>
            </a:r>
          </a:p>
          <a:p>
            <a:pPr>
              <a:lnSpc>
                <a:spcPct val="107000"/>
              </a:lnSpc>
              <a:spcAft>
                <a:spcPts val="200"/>
              </a:spcAft>
            </a:pPr>
            <a:r>
              <a:rPr lang="en-GB" sz="2200" b="1" dirty="0">
                <a:latin typeface="Calibri" panose="020F0502020204030204" pitchFamily="34" charset="0"/>
                <a:ea typeface="Calibri" panose="020F0502020204030204" pitchFamily="34" charset="0"/>
                <a:cs typeface="Calibri" panose="020F0502020204030204" pitchFamily="34" charset="0"/>
              </a:rPr>
              <a:t>N </a:t>
            </a:r>
            <a:r>
              <a:rPr lang="en-GB" sz="2200" dirty="0">
                <a:latin typeface="Calibri" panose="020F0502020204030204" pitchFamily="34" charset="0"/>
                <a:ea typeface="Calibri" panose="020F0502020204030204" pitchFamily="34" charset="0"/>
                <a:cs typeface="Calibri" panose="020F0502020204030204" pitchFamily="34" charset="0"/>
              </a:rPr>
              <a:t>– we pride ourselves on how we </a:t>
            </a:r>
            <a:r>
              <a:rPr lang="en-GB" sz="2200" b="1" dirty="0">
                <a:latin typeface="Calibri" panose="020F0502020204030204" pitchFamily="34" charset="0"/>
                <a:ea typeface="Calibri" panose="020F0502020204030204" pitchFamily="34" charset="0"/>
                <a:cs typeface="Calibri" panose="020F0502020204030204" pitchFamily="34" charset="0"/>
              </a:rPr>
              <a:t>nurture</a:t>
            </a:r>
            <a:r>
              <a:rPr lang="en-GB" sz="2200" dirty="0">
                <a:latin typeface="Calibri" panose="020F0502020204030204" pitchFamily="34" charset="0"/>
                <a:ea typeface="Calibri" panose="020F0502020204030204" pitchFamily="34" charset="0"/>
                <a:cs typeface="Calibri" panose="020F0502020204030204" pitchFamily="34" charset="0"/>
              </a:rPr>
              <a:t> the potential of every child. </a:t>
            </a:r>
          </a:p>
          <a:p>
            <a:pPr>
              <a:lnSpc>
                <a:spcPct val="107000"/>
              </a:lnSpc>
              <a:spcAft>
                <a:spcPts val="200"/>
              </a:spcAft>
            </a:pPr>
            <a:r>
              <a:rPr lang="en-GB" sz="2200" b="1" dirty="0">
                <a:latin typeface="Calibri" panose="020F0502020204030204" pitchFamily="34" charset="0"/>
                <a:ea typeface="Calibri" panose="020F0502020204030204" pitchFamily="34" charset="0"/>
                <a:cs typeface="Calibri" panose="020F0502020204030204" pitchFamily="34" charset="0"/>
              </a:rPr>
              <a:t>E</a:t>
            </a:r>
            <a:r>
              <a:rPr lang="en-GB" sz="2200" dirty="0">
                <a:latin typeface="Calibri" panose="020F0502020204030204" pitchFamily="34" charset="0"/>
                <a:ea typeface="Calibri" panose="020F0502020204030204" pitchFamily="34" charset="0"/>
                <a:cs typeface="Calibri" panose="020F0502020204030204" pitchFamily="34" charset="0"/>
              </a:rPr>
              <a:t> – we recognise the importance of the </a:t>
            </a:r>
            <a:r>
              <a:rPr lang="en-GB" sz="2200" b="1" dirty="0">
                <a:latin typeface="Calibri" panose="020F0502020204030204" pitchFamily="34" charset="0"/>
                <a:ea typeface="Calibri" panose="020F0502020204030204" pitchFamily="34" charset="0"/>
                <a:cs typeface="Calibri" panose="020F0502020204030204" pitchFamily="34" charset="0"/>
              </a:rPr>
              <a:t>environment</a:t>
            </a:r>
            <a:r>
              <a:rPr lang="en-GB" sz="2200" dirty="0">
                <a:latin typeface="Calibri" panose="020F0502020204030204" pitchFamily="34" charset="0"/>
                <a:ea typeface="Calibri" panose="020F0502020204030204" pitchFamily="34" charset="0"/>
                <a:cs typeface="Calibri" panose="020F0502020204030204" pitchFamily="34" charset="0"/>
              </a:rPr>
              <a:t> both on a local , national and global level. </a:t>
            </a:r>
          </a:p>
          <a:p>
            <a:pPr>
              <a:lnSpc>
                <a:spcPct val="107000"/>
              </a:lnSpc>
              <a:spcAft>
                <a:spcPts val="200"/>
              </a:spcAft>
            </a:pPr>
            <a:r>
              <a:rPr lang="en-GB" sz="2200" b="1" dirty="0">
                <a:latin typeface="Calibri" panose="020F0502020204030204" pitchFamily="34" charset="0"/>
                <a:ea typeface="Calibri" panose="020F0502020204030204" pitchFamily="34" charset="0"/>
                <a:cs typeface="Calibri" panose="020F0502020204030204" pitchFamily="34" charset="0"/>
              </a:rPr>
              <a:t>R</a:t>
            </a:r>
            <a:r>
              <a:rPr lang="en-GB" sz="2200" dirty="0">
                <a:latin typeface="Calibri" panose="020F0502020204030204" pitchFamily="34" charset="0"/>
                <a:ea typeface="Calibri" panose="020F0502020204030204" pitchFamily="34" charset="0"/>
                <a:cs typeface="Calibri" panose="020F0502020204030204" pitchFamily="34" charset="0"/>
              </a:rPr>
              <a:t> – we will </a:t>
            </a:r>
            <a:r>
              <a:rPr lang="en-GB" sz="2200" b="1" dirty="0">
                <a:latin typeface="Calibri" panose="020F0502020204030204" pitchFamily="34" charset="0"/>
                <a:ea typeface="Calibri" panose="020F0502020204030204" pitchFamily="34" charset="0"/>
                <a:cs typeface="Calibri" panose="020F0502020204030204" pitchFamily="34" charset="0"/>
              </a:rPr>
              <a:t>respect</a:t>
            </a:r>
            <a:r>
              <a:rPr lang="en-GB" sz="2200" dirty="0">
                <a:latin typeface="Calibri" panose="020F0502020204030204" pitchFamily="34" charset="0"/>
                <a:ea typeface="Calibri" panose="020F0502020204030204" pitchFamily="34" charset="0"/>
                <a:cs typeface="Calibri" panose="020F0502020204030204" pitchFamily="34" charset="0"/>
              </a:rPr>
              <a:t> all pupils and adults in our school and the wider community. </a:t>
            </a:r>
          </a:p>
          <a:p>
            <a:pPr>
              <a:lnSpc>
                <a:spcPct val="107000"/>
              </a:lnSpc>
              <a:spcAft>
                <a:spcPts val="200"/>
              </a:spcAft>
            </a:pPr>
            <a:r>
              <a:rPr lang="en-GB" sz="2200" b="1" dirty="0">
                <a:latin typeface="Calibri" panose="020F0502020204030204" pitchFamily="34" charset="0"/>
                <a:ea typeface="Calibri" panose="020F0502020204030204" pitchFamily="34" charset="0"/>
                <a:cs typeface="Calibri" panose="020F0502020204030204" pitchFamily="34" charset="0"/>
              </a:rPr>
              <a:t>V</a:t>
            </a:r>
            <a:r>
              <a:rPr lang="en-GB" sz="2200" dirty="0">
                <a:latin typeface="Calibri" panose="020F0502020204030204" pitchFamily="34" charset="0"/>
                <a:ea typeface="Calibri" panose="020F0502020204030204" pitchFamily="34" charset="0"/>
                <a:cs typeface="Calibri" panose="020F0502020204030204" pitchFamily="34" charset="0"/>
              </a:rPr>
              <a:t> – our </a:t>
            </a:r>
            <a:r>
              <a:rPr lang="en-GB" sz="2200" b="1" dirty="0">
                <a:latin typeface="Calibri" panose="020F0502020204030204" pitchFamily="34" charset="0"/>
                <a:ea typeface="Calibri" panose="020F0502020204030204" pitchFamily="34" charset="0"/>
                <a:cs typeface="Calibri" panose="020F0502020204030204" pitchFamily="34" charset="0"/>
              </a:rPr>
              <a:t>village </a:t>
            </a:r>
            <a:r>
              <a:rPr lang="en-GB" sz="2200" dirty="0">
                <a:latin typeface="Calibri" panose="020F0502020204030204" pitchFamily="34" charset="0"/>
                <a:ea typeface="Calibri" panose="020F0502020204030204" pitchFamily="34" charset="0"/>
                <a:cs typeface="Calibri" panose="020F0502020204030204" pitchFamily="34" charset="0"/>
              </a:rPr>
              <a:t>is fundamental in developing a sense of community. </a:t>
            </a:r>
          </a:p>
          <a:p>
            <a:pPr>
              <a:lnSpc>
                <a:spcPct val="107000"/>
              </a:lnSpc>
              <a:spcAft>
                <a:spcPts val="0"/>
              </a:spcAft>
            </a:pPr>
            <a:r>
              <a:rPr lang="en-GB" sz="2200" b="1" dirty="0">
                <a:latin typeface="Calibri" panose="020F0502020204030204" pitchFamily="34" charset="0"/>
                <a:ea typeface="Calibri" panose="020F0502020204030204" pitchFamily="34" charset="0"/>
                <a:cs typeface="Calibri" panose="020F0502020204030204" pitchFamily="34" charset="0"/>
              </a:rPr>
              <a:t>A</a:t>
            </a:r>
            <a:r>
              <a:rPr lang="en-GB" sz="2200" dirty="0">
                <a:latin typeface="Calibri" panose="020F0502020204030204" pitchFamily="34" charset="0"/>
                <a:ea typeface="Calibri" panose="020F0502020204030204" pitchFamily="34" charset="0"/>
                <a:cs typeface="Calibri" panose="020F0502020204030204" pitchFamily="34" charset="0"/>
              </a:rPr>
              <a:t> – all children, parents and staff are </a:t>
            </a:r>
            <a:r>
              <a:rPr lang="en-GB" sz="2200" b="1" dirty="0">
                <a:latin typeface="Calibri" panose="020F0502020204030204" pitchFamily="34" charset="0"/>
                <a:ea typeface="Calibri" panose="020F0502020204030204" pitchFamily="34" charset="0"/>
                <a:cs typeface="Calibri" panose="020F0502020204030204" pitchFamily="34" charset="0"/>
              </a:rPr>
              <a:t>aspirational</a:t>
            </a:r>
            <a:r>
              <a:rPr lang="en-GB" sz="2200" dirty="0">
                <a:latin typeface="Calibri" panose="020F0502020204030204" pitchFamily="34" charset="0"/>
                <a:ea typeface="Calibri" panose="020F0502020204030204" pitchFamily="34" charset="0"/>
                <a:cs typeface="Calibri" panose="020F0502020204030204" pitchFamily="34" charset="0"/>
              </a:rPr>
              <a:t> in their outlook.</a:t>
            </a:r>
          </a:p>
          <a:p>
            <a:pPr>
              <a:lnSpc>
                <a:spcPct val="107000"/>
              </a:lnSpc>
              <a:spcAft>
                <a:spcPts val="0"/>
              </a:spcAft>
            </a:pPr>
            <a:r>
              <a:rPr lang="en-GB" sz="2400" dirty="0">
                <a:latin typeface="Calibri" panose="020F0502020204030204" pitchFamily="34" charset="0"/>
                <a:ea typeface="Calibri" panose="020F0502020204030204" pitchFamily="34" charset="0"/>
                <a:cs typeface="Calibri" panose="020F0502020204030204" pitchFamily="34" charset="0"/>
              </a:rPr>
              <a:t>  </a:t>
            </a:r>
          </a:p>
          <a:p>
            <a:pPr lvl="0">
              <a:lnSpc>
                <a:spcPct val="107000"/>
              </a:lnSpc>
            </a:pPr>
            <a:endParaRPr lang="en-GB" sz="2400" b="1" dirty="0">
              <a:latin typeface="Calibri" panose="020F0502020204030204" pitchFamily="34" charset="0"/>
              <a:ea typeface="Times New Roman" panose="02020603050405020304" pitchFamily="18" charset="0"/>
              <a:cs typeface="Calibri" panose="020F0502020204030204" pitchFamily="34" charset="0"/>
            </a:endParaRPr>
          </a:p>
        </p:txBody>
      </p:sp>
      <p:pic>
        <p:nvPicPr>
          <p:cNvPr id="7" name="Picture 6">
            <a:extLst>
              <a:ext uri="{FF2B5EF4-FFF2-40B4-BE49-F238E27FC236}">
                <a16:creationId xmlns:a16="http://schemas.microsoft.com/office/drawing/2014/main" id="{77BE0802-A90D-462B-907D-8EF4E10543F3}"/>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3800" y="145473"/>
            <a:ext cx="1295400" cy="1607128"/>
          </a:xfrm>
          <a:prstGeom prst="rect">
            <a:avLst/>
          </a:prstGeom>
          <a:noFill/>
          <a:ln>
            <a:noFill/>
          </a:ln>
        </p:spPr>
      </p:pic>
    </p:spTree>
    <p:extLst>
      <p:ext uri="{BB962C8B-B14F-4D97-AF65-F5344CB8AC3E}">
        <p14:creationId xmlns:p14="http://schemas.microsoft.com/office/powerpoint/2010/main" val="1848727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96200" y="32657"/>
            <a:ext cx="1295400" cy="1607128"/>
          </a:xfrm>
          <a:prstGeom prst="rect">
            <a:avLst/>
          </a:prstGeom>
          <a:noFill/>
          <a:ln>
            <a:noFill/>
          </a:ln>
        </p:spPr>
      </p:pic>
      <p:sp>
        <p:nvSpPr>
          <p:cNvPr id="5" name="TextBox 4"/>
          <p:cNvSpPr txBox="1"/>
          <p:nvPr/>
        </p:nvSpPr>
        <p:spPr>
          <a:xfrm>
            <a:off x="533400" y="410428"/>
            <a:ext cx="6172200" cy="584775"/>
          </a:xfrm>
          <a:prstGeom prst="rect">
            <a:avLst/>
          </a:prstGeom>
          <a:noFill/>
        </p:spPr>
        <p:txBody>
          <a:bodyPr wrap="square" rtlCol="0">
            <a:spAutoFit/>
          </a:bodyPr>
          <a:lstStyle/>
          <a:p>
            <a:pPr algn="ctr"/>
            <a:r>
              <a:rPr lang="en-GB" sz="3200" b="1" dirty="0" err="1">
                <a:latin typeface="Lucida Handwriting" panose="03010101010101010101" pitchFamily="66" charset="0"/>
              </a:rPr>
              <a:t>Plaxtol</a:t>
            </a:r>
            <a:r>
              <a:rPr lang="en-GB" sz="3200" b="1" dirty="0">
                <a:latin typeface="Lucida Handwriting" panose="03010101010101010101" pitchFamily="66" charset="0"/>
              </a:rPr>
              <a:t> Primary School</a:t>
            </a:r>
          </a:p>
        </p:txBody>
      </p:sp>
      <p:sp>
        <p:nvSpPr>
          <p:cNvPr id="6" name="TextBox 5"/>
          <p:cNvSpPr txBox="1"/>
          <p:nvPr/>
        </p:nvSpPr>
        <p:spPr>
          <a:xfrm>
            <a:off x="152400" y="1219200"/>
            <a:ext cx="8763000" cy="4062651"/>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We are a small rural community primary school benefitting from strong community link and lots of outside space. </a:t>
            </a:r>
          </a:p>
          <a:p>
            <a:endParaRPr lang="en-GB" sz="6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Our children are split into 4 classes: </a:t>
            </a: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Rabbit Class (Year R – 15 children), </a:t>
            </a: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Hedgehog Class (Year 1 + Year 2), </a:t>
            </a: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Otter Class (Year 3 + Year 4) </a:t>
            </a: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Badger Class (Year 5 + Year 6 )</a:t>
            </a:r>
          </a:p>
          <a:p>
            <a:endParaRPr lang="en-GB" sz="6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We have wraparound care from 8am - 6pm onsite run by our staff.</a:t>
            </a:r>
          </a:p>
          <a:p>
            <a:endParaRPr lang="en-GB" sz="6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We have an onsite kitchen that all our lunches are freshly prepared in each day.</a:t>
            </a:r>
          </a:p>
        </p:txBody>
      </p:sp>
    </p:spTree>
    <p:extLst>
      <p:ext uri="{BB962C8B-B14F-4D97-AF65-F5344CB8AC3E}">
        <p14:creationId xmlns:p14="http://schemas.microsoft.com/office/powerpoint/2010/main" val="2325127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96200" y="32657"/>
            <a:ext cx="1295400" cy="1607128"/>
          </a:xfrm>
          <a:prstGeom prst="rect">
            <a:avLst/>
          </a:prstGeom>
          <a:noFill/>
          <a:ln>
            <a:noFill/>
          </a:ln>
        </p:spPr>
      </p:pic>
      <p:sp>
        <p:nvSpPr>
          <p:cNvPr id="5" name="TextBox 4"/>
          <p:cNvSpPr txBox="1"/>
          <p:nvPr/>
        </p:nvSpPr>
        <p:spPr>
          <a:xfrm>
            <a:off x="2628900" y="273808"/>
            <a:ext cx="3886200" cy="707886"/>
          </a:xfrm>
          <a:prstGeom prst="rect">
            <a:avLst/>
          </a:prstGeom>
          <a:noFill/>
        </p:spPr>
        <p:txBody>
          <a:bodyPr wrap="square" rtlCol="0">
            <a:spAutoFit/>
          </a:bodyPr>
          <a:lstStyle/>
          <a:p>
            <a:pPr algn="ctr"/>
            <a:r>
              <a:rPr lang="en-GB" sz="4000" b="1" dirty="0">
                <a:latin typeface="Lucida Handwriting" panose="03010101010101010101" pitchFamily="66" charset="0"/>
              </a:rPr>
              <a:t>Our School</a:t>
            </a:r>
          </a:p>
        </p:txBody>
      </p:sp>
      <p:sp>
        <p:nvSpPr>
          <p:cNvPr id="3" name="TextBox 2"/>
          <p:cNvSpPr txBox="1"/>
          <p:nvPr/>
        </p:nvSpPr>
        <p:spPr>
          <a:xfrm>
            <a:off x="304800" y="1219200"/>
            <a:ext cx="8534400" cy="4801314"/>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Calibri" panose="020F0502020204030204" pitchFamily="34" charset="0"/>
              </a:rPr>
              <a:t>The children are each assigned a house when they join in Reception: Hawks, Swallows, Woodpeckers and Robins. Our Year 6 children have the opportunity to be elected as House and Vice Captains.</a:t>
            </a:r>
          </a:p>
          <a:p>
            <a:pPr marL="342900" indent="-342900">
              <a:buFont typeface="Arial" panose="020B0604020202020204" pitchFamily="34" charset="0"/>
              <a:buChar char="•"/>
            </a:pPr>
            <a:r>
              <a:rPr lang="en-GB" sz="2400" dirty="0">
                <a:latin typeface="Calibri" panose="020F0502020204030204" pitchFamily="34" charset="0"/>
              </a:rPr>
              <a:t>Each week we gather for a whole school Celebration Assembly to celebrate the children’s achievements. Children are awarded Gold Stars in Reception/KS1 and achievement certificates in KS2. </a:t>
            </a:r>
          </a:p>
          <a:p>
            <a:pPr marL="342900" indent="-342900">
              <a:buFont typeface="Arial" panose="020B0604020202020204" pitchFamily="34" charset="0"/>
              <a:buChar char="•"/>
            </a:pPr>
            <a:r>
              <a:rPr lang="en-GB" sz="2400" dirty="0">
                <a:latin typeface="Calibri" panose="020F0502020204030204" pitchFamily="34" charset="0"/>
              </a:rPr>
              <a:t>The Courtesy cup is awarded weekly to the child who is polite with the best manners.</a:t>
            </a:r>
          </a:p>
          <a:p>
            <a:pPr marL="342900" indent="-342900">
              <a:buFont typeface="Arial" panose="020B0604020202020204" pitchFamily="34" charset="0"/>
              <a:buChar char="•"/>
            </a:pPr>
            <a:r>
              <a:rPr lang="en-GB" sz="2400" dirty="0">
                <a:latin typeface="Calibri" panose="020F0502020204030204" pitchFamily="34" charset="0"/>
              </a:rPr>
              <a:t>The Minerva Cup is awarded weekly to a child showing a different aspect of the vision e.g. for mindset/ independence/ nurture/ environment/resilience/village and being aspirational.</a:t>
            </a:r>
            <a:endParaRPr lang="en-GB" sz="2400"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783179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96200" y="32657"/>
            <a:ext cx="1295400" cy="1607128"/>
          </a:xfrm>
          <a:prstGeom prst="rect">
            <a:avLst/>
          </a:prstGeom>
          <a:noFill/>
          <a:ln>
            <a:noFill/>
          </a:ln>
        </p:spPr>
      </p:pic>
      <p:sp>
        <p:nvSpPr>
          <p:cNvPr id="5" name="TextBox 4"/>
          <p:cNvSpPr txBox="1"/>
          <p:nvPr/>
        </p:nvSpPr>
        <p:spPr>
          <a:xfrm>
            <a:off x="1828800" y="379650"/>
            <a:ext cx="4572000" cy="707886"/>
          </a:xfrm>
          <a:prstGeom prst="rect">
            <a:avLst/>
          </a:prstGeom>
          <a:noFill/>
        </p:spPr>
        <p:txBody>
          <a:bodyPr wrap="square" rtlCol="0">
            <a:spAutoFit/>
          </a:bodyPr>
          <a:lstStyle/>
          <a:p>
            <a:pPr algn="ctr"/>
            <a:r>
              <a:rPr lang="en-GB" sz="4000" b="1" dirty="0">
                <a:latin typeface="Lucida Handwriting" panose="03010101010101010101" pitchFamily="66" charset="0"/>
              </a:rPr>
              <a:t>Music</a:t>
            </a:r>
          </a:p>
        </p:txBody>
      </p:sp>
      <p:sp>
        <p:nvSpPr>
          <p:cNvPr id="2" name="TextBox 1"/>
          <p:cNvSpPr txBox="1"/>
          <p:nvPr/>
        </p:nvSpPr>
        <p:spPr>
          <a:xfrm>
            <a:off x="304800" y="1371600"/>
            <a:ext cx="8382000" cy="5262979"/>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In Year 3 and 4 children learn the recorder and perform to their parents in assembly.</a:t>
            </a: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In Years 5 and 6 we take part in ‘Young Voices’ at the 02 every other year , this is the largest children’s choir concert in the world. </a:t>
            </a: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Children can have private peripatetic music lessons during the school day.  </a:t>
            </a: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Our parents are invited to join us for several celebration assemblies throughout the year (Harvest Festival, Easter) and enjoy a musical performance from each class as well as the children singing  together as a school. </a:t>
            </a: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At Christmas, all parents are welcomed to our Carol Concert at Plaxtol Church.</a:t>
            </a:r>
          </a:p>
          <a:p>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113890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5BBE96A-3E6C-4264-BF43-A06D02F46F64}"/>
              </a:ext>
            </a:extLst>
          </p:cNvPr>
          <p:cNvSpPr>
            <a:spLocks noGrp="1"/>
          </p:cNvSpPr>
          <p:nvPr>
            <p:ph idx="1"/>
          </p:nvPr>
        </p:nvSpPr>
        <p:spPr>
          <a:xfrm>
            <a:off x="457200" y="1417638"/>
            <a:ext cx="8229600" cy="4602162"/>
          </a:xfrm>
        </p:spPr>
        <p:txBody>
          <a:bodyPr>
            <a:normAutofit lnSpcReduction="10000"/>
          </a:bodyPr>
          <a:lstStyle/>
          <a:p>
            <a:pPr>
              <a:buClrTx/>
              <a:buFont typeface="Arial" panose="020B0604020202020204" pitchFamily="34" charset="0"/>
              <a:buChar char="•"/>
            </a:pPr>
            <a:r>
              <a:rPr lang="en-GB" sz="2400" dirty="0">
                <a:latin typeface="Calibri" panose="020F0502020204030204" pitchFamily="34" charset="0"/>
                <a:cs typeface="Calibri" panose="020F0502020204030204" pitchFamily="34" charset="0"/>
              </a:rPr>
              <a:t>Our curriculum focuses on developing a love of learning through engaging and imaginative lessons.</a:t>
            </a:r>
          </a:p>
          <a:p>
            <a:pPr>
              <a:buClrTx/>
              <a:buFont typeface="Arial" panose="020B0604020202020204" pitchFamily="34" charset="0"/>
              <a:buChar char="•"/>
            </a:pPr>
            <a:r>
              <a:rPr lang="en-GB" sz="2400" dirty="0">
                <a:latin typeface="Calibri" panose="020F0502020204030204" pitchFamily="34" charset="0"/>
                <a:cs typeface="Calibri" panose="020F0502020204030204" pitchFamily="34" charset="0"/>
              </a:rPr>
              <a:t>Our foundation subjects are planned on a 2 year cycle because of the mixed classes. </a:t>
            </a:r>
          </a:p>
          <a:p>
            <a:pPr>
              <a:buClrTx/>
              <a:buFont typeface="Arial" panose="020B0604020202020204" pitchFamily="34" charset="0"/>
              <a:buChar char="•"/>
            </a:pPr>
            <a:r>
              <a:rPr lang="en-GB" sz="2400" dirty="0">
                <a:latin typeface="Calibri" panose="020F0502020204030204" pitchFamily="34" charset="0"/>
                <a:cs typeface="Calibri" panose="020F0502020204030204" pitchFamily="34" charset="0"/>
              </a:rPr>
              <a:t>The children have the opportunity to work in groups, in pairs and independently.</a:t>
            </a:r>
          </a:p>
          <a:p>
            <a:pPr>
              <a:buClrTx/>
              <a:buFont typeface="Arial" panose="020B0604020202020204" pitchFamily="34" charset="0"/>
              <a:buChar char="•"/>
            </a:pPr>
            <a:r>
              <a:rPr lang="en-GB" sz="2400" dirty="0">
                <a:latin typeface="Calibri" panose="020F0502020204030204" pitchFamily="34" charset="0"/>
                <a:cs typeface="Calibri" panose="020F0502020204030204" pitchFamily="34" charset="0"/>
              </a:rPr>
              <a:t>They are active in their learning and understand that in order to progress they need to learn from their mistakes. </a:t>
            </a:r>
          </a:p>
          <a:p>
            <a:pPr>
              <a:buClrTx/>
              <a:buFont typeface="Arial" panose="020B0604020202020204" pitchFamily="34" charset="0"/>
              <a:buChar char="•"/>
            </a:pPr>
            <a:r>
              <a:rPr lang="en-GB" sz="2400" dirty="0">
                <a:latin typeface="Calibri" panose="020F0502020204030204" pitchFamily="34" charset="0"/>
                <a:cs typeface="Calibri" panose="020F0502020204030204" pitchFamily="34" charset="0"/>
              </a:rPr>
              <a:t>The children have access to 32 laptops and 32 iPads to support their learning in school. </a:t>
            </a:r>
          </a:p>
          <a:p>
            <a:pPr>
              <a:buClrTx/>
              <a:buFont typeface="Arial" panose="020B0604020202020204" pitchFamily="34" charset="0"/>
              <a:buChar char="•"/>
            </a:pPr>
            <a:r>
              <a:rPr lang="en-GB" sz="2400" dirty="0">
                <a:latin typeface="Calibri" panose="020F0502020204030204" pitchFamily="34" charset="0"/>
                <a:cs typeface="Calibri" panose="020F0502020204030204" pitchFamily="34" charset="0"/>
              </a:rPr>
              <a:t>Each class has an interactive whiteboard that the teacher uses. </a:t>
            </a:r>
          </a:p>
          <a:p>
            <a:pPr>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p:txBody>
      </p:sp>
      <p:sp>
        <p:nvSpPr>
          <p:cNvPr id="3" name="Title 2">
            <a:extLst>
              <a:ext uri="{FF2B5EF4-FFF2-40B4-BE49-F238E27FC236}">
                <a16:creationId xmlns:a16="http://schemas.microsoft.com/office/drawing/2014/main" id="{CF6875D8-E87E-4D37-B3EC-E103981D217D}"/>
              </a:ext>
            </a:extLst>
          </p:cNvPr>
          <p:cNvSpPr>
            <a:spLocks noGrp="1"/>
          </p:cNvSpPr>
          <p:nvPr>
            <p:ph type="title"/>
          </p:nvPr>
        </p:nvSpPr>
        <p:spPr/>
        <p:txBody>
          <a:bodyPr/>
          <a:lstStyle/>
          <a:p>
            <a:pPr algn="ctr"/>
            <a:r>
              <a:rPr lang="en-GB" dirty="0">
                <a:solidFill>
                  <a:schemeClr val="tx1"/>
                </a:solidFill>
                <a:effectLst/>
                <a:latin typeface="Lucida Calligraphy" panose="03010101010101010101" pitchFamily="66" charset="0"/>
              </a:rPr>
              <a:t>Learning</a:t>
            </a:r>
          </a:p>
        </p:txBody>
      </p:sp>
    </p:spTree>
    <p:extLst>
      <p:ext uri="{BB962C8B-B14F-4D97-AF65-F5344CB8AC3E}">
        <p14:creationId xmlns:p14="http://schemas.microsoft.com/office/powerpoint/2010/main" val="3022452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96200" y="141933"/>
            <a:ext cx="1295400" cy="1607128"/>
          </a:xfrm>
          <a:prstGeom prst="rect">
            <a:avLst/>
          </a:prstGeom>
          <a:noFill/>
          <a:ln>
            <a:noFill/>
          </a:ln>
        </p:spPr>
      </p:pic>
      <p:sp>
        <p:nvSpPr>
          <p:cNvPr id="5" name="TextBox 4"/>
          <p:cNvSpPr txBox="1"/>
          <p:nvPr/>
        </p:nvSpPr>
        <p:spPr>
          <a:xfrm>
            <a:off x="2667000" y="591554"/>
            <a:ext cx="4038600" cy="707886"/>
          </a:xfrm>
          <a:prstGeom prst="rect">
            <a:avLst/>
          </a:prstGeom>
          <a:noFill/>
        </p:spPr>
        <p:txBody>
          <a:bodyPr wrap="square" rtlCol="0">
            <a:spAutoFit/>
          </a:bodyPr>
          <a:lstStyle/>
          <a:p>
            <a:pPr algn="ctr"/>
            <a:r>
              <a:rPr lang="en-GB" sz="4000" b="1" dirty="0">
                <a:latin typeface="Lucida Handwriting" panose="03010101010101010101" pitchFamily="66" charset="0"/>
              </a:rPr>
              <a:t>Our family</a:t>
            </a:r>
            <a:endParaRPr lang="en-GB" sz="2800" dirty="0"/>
          </a:p>
        </p:txBody>
      </p:sp>
      <p:sp>
        <p:nvSpPr>
          <p:cNvPr id="2" name="TextBox 1"/>
          <p:cNvSpPr txBox="1"/>
          <p:nvPr/>
        </p:nvSpPr>
        <p:spPr>
          <a:xfrm>
            <a:off x="457200" y="1524000"/>
            <a:ext cx="8001000" cy="4893647"/>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Calibri" panose="020F0502020204030204" pitchFamily="34" charset="0"/>
              </a:rPr>
              <a:t>Parents are an integral part of our school. We view parents as partners throughout their child’s learning journey at Plaxtol Primary School. </a:t>
            </a:r>
          </a:p>
          <a:p>
            <a:pPr marL="285750" indent="-285750">
              <a:buFont typeface="Arial" panose="020B0604020202020204" pitchFamily="34" charset="0"/>
              <a:buChar char="•"/>
            </a:pPr>
            <a:endParaRPr lang="en-GB" sz="2400" dirty="0">
              <a:latin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rPr>
              <a:t>Each child in Reception is paired with a Year 6 ‘Buddy’ to help support them during their first year at Plaxtol Primary School. They will receive a letter from their buddy before they begin in September and then have many opportunities to build a strong friendship throughout the year.</a:t>
            </a:r>
          </a:p>
          <a:p>
            <a:r>
              <a:rPr lang="en-GB" sz="2400" dirty="0">
                <a:latin typeface="Calibri" panose="020F0502020204030204" pitchFamily="34" charset="0"/>
              </a:rPr>
              <a:t> </a:t>
            </a:r>
          </a:p>
          <a:p>
            <a:pPr marL="285750" indent="-285750">
              <a:buFont typeface="Arial" panose="020B0604020202020204" pitchFamily="34" charset="0"/>
              <a:buChar char="•"/>
            </a:pPr>
            <a:r>
              <a:rPr lang="en-GB" sz="2400" dirty="0">
                <a:latin typeface="Calibri" panose="020F0502020204030204" pitchFamily="34" charset="0"/>
              </a:rPr>
              <a:t>All the children play together at playtime which gives a unique family feel to the school.</a:t>
            </a:r>
          </a:p>
          <a:p>
            <a:endParaRPr lang="en-GB" sz="2400" dirty="0">
              <a:latin typeface="Calibri" panose="020F0502020204030204" pitchFamily="34" charset="0"/>
            </a:endParaRPr>
          </a:p>
        </p:txBody>
      </p:sp>
    </p:spTree>
    <p:extLst>
      <p:ext uri="{BB962C8B-B14F-4D97-AF65-F5344CB8AC3E}">
        <p14:creationId xmlns:p14="http://schemas.microsoft.com/office/powerpoint/2010/main" val="11165944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2CCF593-1581-4E4D-98FF-899E18A58E4B}"/>
              </a:ext>
            </a:extLst>
          </p:cNvPr>
          <p:cNvSpPr>
            <a:spLocks noGrp="1"/>
          </p:cNvSpPr>
          <p:nvPr>
            <p:ph idx="1"/>
          </p:nvPr>
        </p:nvSpPr>
        <p:spPr>
          <a:xfrm>
            <a:off x="457200" y="685800"/>
            <a:ext cx="8229600" cy="5334000"/>
          </a:xfrm>
        </p:spPr>
        <p:txBody>
          <a:bodyPr>
            <a:normAutofit lnSpcReduction="10000"/>
          </a:bodyPr>
          <a:lstStyle/>
          <a:p>
            <a:pPr>
              <a:buClrTx/>
              <a:buFont typeface="Arial" panose="020B0604020202020204" pitchFamily="34" charset="0"/>
              <a:buChar char="•"/>
            </a:pPr>
            <a:r>
              <a:rPr lang="en-GB" sz="2400" dirty="0">
                <a:latin typeface="Calibri" panose="020F0502020204030204" pitchFamily="34" charset="0"/>
                <a:cs typeface="Calibri" panose="020F0502020204030204" pitchFamily="34" charset="0"/>
              </a:rPr>
              <a:t>Children from Year 1 to Year 6 have been elected as school council representatives. They meet several times each term to decide how to raise money for charities and to offer ideas. The children love the opportunity to be the voice for each year group. </a:t>
            </a:r>
          </a:p>
          <a:p>
            <a:pPr>
              <a:buClrTx/>
              <a:buFont typeface="Arial" panose="020B0604020202020204" pitchFamily="34" charset="0"/>
              <a:buChar char="•"/>
            </a:pPr>
            <a:endParaRPr lang="en-GB" sz="1300" dirty="0">
              <a:latin typeface="Calibri" panose="020F0502020204030204" pitchFamily="34" charset="0"/>
              <a:cs typeface="Calibri" panose="020F0502020204030204" pitchFamily="34" charset="0"/>
            </a:endParaRPr>
          </a:p>
          <a:p>
            <a:pPr>
              <a:buClrTx/>
              <a:buFont typeface="Arial" panose="020B0604020202020204" pitchFamily="34" charset="0"/>
              <a:buChar char="•"/>
            </a:pPr>
            <a:r>
              <a:rPr lang="en-GB" sz="2400" dirty="0">
                <a:latin typeface="Calibri" panose="020F0502020204030204" pitchFamily="34" charset="0"/>
                <a:cs typeface="Calibri" panose="020F0502020204030204" pitchFamily="34" charset="0"/>
              </a:rPr>
              <a:t>Some of Year 5 are librarians and help in the library, as well as recommending books for other students to enjoy. </a:t>
            </a:r>
          </a:p>
          <a:p>
            <a:pPr>
              <a:buClrTx/>
              <a:buFont typeface="Arial" panose="020B0604020202020204" pitchFamily="34" charset="0"/>
              <a:buChar char="•"/>
            </a:pPr>
            <a:endParaRPr lang="en-GB" sz="1300" dirty="0">
              <a:latin typeface="Calibri" panose="020F0502020204030204" pitchFamily="34" charset="0"/>
              <a:cs typeface="Calibri" panose="020F0502020204030204" pitchFamily="34" charset="0"/>
            </a:endParaRPr>
          </a:p>
          <a:p>
            <a:pPr>
              <a:buClrTx/>
              <a:buFont typeface="Arial" panose="020B0604020202020204" pitchFamily="34" charset="0"/>
              <a:buChar char="•"/>
            </a:pPr>
            <a:r>
              <a:rPr lang="en-GB" sz="2400" dirty="0">
                <a:latin typeface="Calibri" panose="020F0502020204030204" pitchFamily="34" charset="0"/>
                <a:cs typeface="Calibri" panose="020F0502020204030204" pitchFamily="34" charset="0"/>
              </a:rPr>
              <a:t>All Year 5 are also trained Sports Leaders, so they can support the children playing games at playtimes. </a:t>
            </a:r>
          </a:p>
          <a:p>
            <a:pPr>
              <a:buClrTx/>
              <a:buFont typeface="Arial" panose="020B0604020202020204" pitchFamily="34" charset="0"/>
              <a:buChar char="•"/>
            </a:pPr>
            <a:endParaRPr lang="en-GB" sz="1300" dirty="0">
              <a:latin typeface="Calibri" panose="020F0502020204030204" pitchFamily="34" charset="0"/>
              <a:cs typeface="Calibri" panose="020F0502020204030204" pitchFamily="34" charset="0"/>
            </a:endParaRPr>
          </a:p>
          <a:p>
            <a:pPr>
              <a:buClrTx/>
              <a:buFont typeface="Arial" panose="020B0604020202020204" pitchFamily="34" charset="0"/>
              <a:buChar char="•"/>
            </a:pPr>
            <a:r>
              <a:rPr lang="en-GB" sz="2400" dirty="0">
                <a:latin typeface="Calibri" panose="020F0502020204030204" pitchFamily="34" charset="0"/>
                <a:cs typeface="Calibri" panose="020F0502020204030204" pitchFamily="34" charset="0"/>
              </a:rPr>
              <a:t>Year 6 have the opportunity to be elected as House and Vice Captains, as well as Head Prefects. As part of these roles, the children have been invited to previously take part in the Tonbridge Mayor’s Debate.</a:t>
            </a:r>
          </a:p>
          <a:p>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endParaRPr lang="en-GB" dirty="0"/>
          </a:p>
        </p:txBody>
      </p:sp>
      <p:sp>
        <p:nvSpPr>
          <p:cNvPr id="3" name="Title 2">
            <a:extLst>
              <a:ext uri="{FF2B5EF4-FFF2-40B4-BE49-F238E27FC236}">
                <a16:creationId xmlns:a16="http://schemas.microsoft.com/office/drawing/2014/main" id="{E741B448-CF9D-42DC-8DCB-6F8798F22B13}"/>
              </a:ext>
            </a:extLst>
          </p:cNvPr>
          <p:cNvSpPr>
            <a:spLocks noGrp="1"/>
          </p:cNvSpPr>
          <p:nvPr>
            <p:ph type="title"/>
          </p:nvPr>
        </p:nvSpPr>
        <p:spPr>
          <a:xfrm>
            <a:off x="457200" y="274638"/>
            <a:ext cx="8229600" cy="258762"/>
          </a:xfrm>
        </p:spPr>
        <p:txBody>
          <a:bodyPr>
            <a:normAutofit fontScale="90000"/>
          </a:bodyPr>
          <a:lstStyle/>
          <a:p>
            <a:pPr algn="ctr"/>
            <a:r>
              <a:rPr lang="en-GB" dirty="0">
                <a:solidFill>
                  <a:schemeClr val="tx1"/>
                </a:solidFill>
                <a:latin typeface="Lucida Handwriting" panose="03010101010101010101" pitchFamily="66" charset="0"/>
              </a:rPr>
              <a:t>Responsibilities</a:t>
            </a:r>
          </a:p>
        </p:txBody>
      </p:sp>
    </p:spTree>
    <p:extLst>
      <p:ext uri="{BB962C8B-B14F-4D97-AF65-F5344CB8AC3E}">
        <p14:creationId xmlns:p14="http://schemas.microsoft.com/office/powerpoint/2010/main" val="3835262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10500" y="76200"/>
            <a:ext cx="1295400" cy="1607128"/>
          </a:xfrm>
          <a:prstGeom prst="rect">
            <a:avLst/>
          </a:prstGeom>
          <a:noFill/>
          <a:ln>
            <a:noFill/>
          </a:ln>
        </p:spPr>
      </p:pic>
      <p:sp>
        <p:nvSpPr>
          <p:cNvPr id="5" name="TextBox 4"/>
          <p:cNvSpPr txBox="1"/>
          <p:nvPr/>
        </p:nvSpPr>
        <p:spPr>
          <a:xfrm>
            <a:off x="685800" y="374555"/>
            <a:ext cx="6096000" cy="954107"/>
          </a:xfrm>
          <a:prstGeom prst="rect">
            <a:avLst/>
          </a:prstGeom>
          <a:noFill/>
        </p:spPr>
        <p:txBody>
          <a:bodyPr wrap="square" rtlCol="0">
            <a:spAutoFit/>
          </a:bodyPr>
          <a:lstStyle/>
          <a:p>
            <a:pPr algn="ctr"/>
            <a:r>
              <a:rPr lang="en-GB" sz="2800" b="1" dirty="0">
                <a:latin typeface="Lucida Handwriting" panose="03010101010101010101" pitchFamily="66" charset="0"/>
              </a:rPr>
              <a:t>Parents School Association </a:t>
            </a:r>
          </a:p>
          <a:p>
            <a:pPr algn="ctr"/>
            <a:endParaRPr lang="en-GB" sz="2800" dirty="0"/>
          </a:p>
        </p:txBody>
      </p:sp>
      <p:sp>
        <p:nvSpPr>
          <p:cNvPr id="8" name="TextBox 7"/>
          <p:cNvSpPr txBox="1"/>
          <p:nvPr/>
        </p:nvSpPr>
        <p:spPr>
          <a:xfrm>
            <a:off x="119745" y="610381"/>
            <a:ext cx="8001000" cy="5447645"/>
          </a:xfrm>
          <a:prstGeom prst="rect">
            <a:avLst/>
          </a:prstGeom>
          <a:noFill/>
        </p:spPr>
        <p:txBody>
          <a:bodyPr wrap="square" rtlCol="0">
            <a:spAutoFit/>
          </a:bodyPr>
          <a:lstStyle/>
          <a:p>
            <a:endParaRPr lang="en-GB" dirty="0"/>
          </a:p>
          <a:p>
            <a:pPr marL="342900" indent="-342900">
              <a:buFont typeface="Arial" panose="020B0604020202020204" pitchFamily="34" charset="0"/>
              <a:buChar char="•"/>
            </a:pPr>
            <a:r>
              <a:rPr lang="en-GB" sz="2400" dirty="0">
                <a:latin typeface="Calibri" panose="020F0502020204030204" pitchFamily="34" charset="0"/>
              </a:rPr>
              <a:t>As a school, we are very fortunate and our PSA raise an amazing amount of money through the activities they organise, such as the Christmas and Summer Fairs, school discos and termly cake sales. </a:t>
            </a:r>
          </a:p>
          <a:p>
            <a:pPr marL="342900" indent="-342900">
              <a:buFont typeface="Arial" panose="020B0604020202020204" pitchFamily="34" charset="0"/>
              <a:buChar char="•"/>
            </a:pPr>
            <a:endParaRPr lang="en-GB" sz="2400" dirty="0">
              <a:latin typeface="Calibri" panose="020F0502020204030204" pitchFamily="34" charset="0"/>
            </a:endParaRPr>
          </a:p>
          <a:p>
            <a:pPr marL="342900" indent="-342900">
              <a:buFont typeface="Arial" panose="020B0604020202020204" pitchFamily="34" charset="0"/>
              <a:buChar char="•"/>
            </a:pPr>
            <a:r>
              <a:rPr lang="en-GB" sz="2400" dirty="0">
                <a:latin typeface="Calibri" panose="020F0502020204030204" pitchFamily="34" charset="0"/>
              </a:rPr>
              <a:t>The money raised has provided the school with incredible new resources for our Reception class and across the school. As well as supporting us with specialist learning opportunities with visitors to our school.</a:t>
            </a:r>
          </a:p>
          <a:p>
            <a:pPr marL="342900" indent="-342900">
              <a:buFont typeface="Arial" panose="020B0604020202020204" pitchFamily="34" charset="0"/>
              <a:buChar char="•"/>
            </a:pPr>
            <a:endParaRPr lang="en-GB" sz="2400" dirty="0">
              <a:latin typeface="Calibri" panose="020F0502020204030204" pitchFamily="34" charset="0"/>
            </a:endParaRPr>
          </a:p>
          <a:p>
            <a:pPr marL="342900" indent="-342900">
              <a:buFont typeface="Arial" panose="020B0604020202020204" pitchFamily="34" charset="0"/>
              <a:buChar char="•"/>
            </a:pPr>
            <a:r>
              <a:rPr lang="en-GB" sz="2400" dirty="0">
                <a:latin typeface="Calibri" panose="020F0502020204030204" pitchFamily="34" charset="0"/>
              </a:rPr>
              <a:t>Recently we have had a new walking track added to the school field for the daily mile and a fabulous outdoor learning environment.</a:t>
            </a:r>
          </a:p>
          <a:p>
            <a:r>
              <a:rPr lang="en-GB" dirty="0"/>
              <a:t>	</a:t>
            </a:r>
            <a:endParaRPr lang="en-GB" b="1" dirty="0"/>
          </a:p>
        </p:txBody>
      </p:sp>
      <p:pic>
        <p:nvPicPr>
          <p:cNvPr id="1026" name="Picture 2" descr="IMG_402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72300" y="5220955"/>
            <a:ext cx="2133600" cy="15999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303508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3800" y="145473"/>
            <a:ext cx="1295400" cy="1607128"/>
          </a:xfrm>
          <a:prstGeom prst="rect">
            <a:avLst/>
          </a:prstGeom>
          <a:noFill/>
          <a:ln>
            <a:noFill/>
          </a:ln>
        </p:spPr>
      </p:pic>
      <p:sp>
        <p:nvSpPr>
          <p:cNvPr id="5" name="TextBox 4"/>
          <p:cNvSpPr txBox="1"/>
          <p:nvPr/>
        </p:nvSpPr>
        <p:spPr>
          <a:xfrm>
            <a:off x="1295400" y="595094"/>
            <a:ext cx="5410200" cy="707886"/>
          </a:xfrm>
          <a:prstGeom prst="rect">
            <a:avLst/>
          </a:prstGeom>
          <a:noFill/>
        </p:spPr>
        <p:txBody>
          <a:bodyPr wrap="square" rtlCol="0">
            <a:spAutoFit/>
          </a:bodyPr>
          <a:lstStyle/>
          <a:p>
            <a:pPr algn="ctr"/>
            <a:r>
              <a:rPr lang="en-GB" sz="4000" b="1" dirty="0">
                <a:latin typeface="Lucida Handwriting" panose="03010101010101010101" pitchFamily="66" charset="0"/>
              </a:rPr>
              <a:t>Our community</a:t>
            </a:r>
          </a:p>
        </p:txBody>
      </p:sp>
      <p:sp>
        <p:nvSpPr>
          <p:cNvPr id="7" name="TextBox 6"/>
          <p:cNvSpPr txBox="1"/>
          <p:nvPr/>
        </p:nvSpPr>
        <p:spPr>
          <a:xfrm>
            <a:off x="304800" y="1524000"/>
            <a:ext cx="8001000" cy="4154984"/>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Calibri" panose="020F0502020204030204" pitchFamily="34" charset="0"/>
              </a:rPr>
              <a:t>Plaxtol Primary School is at the heart of the community. Many of our children, staff and governors live in the village. </a:t>
            </a:r>
          </a:p>
          <a:p>
            <a:pPr marL="342900" indent="-342900">
              <a:buFont typeface="Arial" panose="020B0604020202020204" pitchFamily="34" charset="0"/>
              <a:buChar char="•"/>
            </a:pPr>
            <a:endParaRPr lang="en-GB" sz="2400" dirty="0">
              <a:latin typeface="Calibri" panose="020F0502020204030204" pitchFamily="34" charset="0"/>
            </a:endParaRPr>
          </a:p>
          <a:p>
            <a:pPr marL="342900" indent="-342900">
              <a:buFont typeface="Arial" panose="020B0604020202020204" pitchFamily="34" charset="0"/>
              <a:buChar char="•"/>
            </a:pPr>
            <a:r>
              <a:rPr lang="en-GB" sz="2400" dirty="0">
                <a:latin typeface="Calibri" panose="020F0502020204030204" pitchFamily="34" charset="0"/>
              </a:rPr>
              <a:t>Peter the Rector leads some assemblies and at Harvest Festival we donated food to the St Johns Church foodbank in </a:t>
            </a:r>
            <a:r>
              <a:rPr lang="en-GB" sz="2400" dirty="0" err="1">
                <a:latin typeface="Calibri" panose="020F0502020204030204" pitchFamily="34" charset="0"/>
              </a:rPr>
              <a:t>Hildenborough</a:t>
            </a:r>
            <a:r>
              <a:rPr lang="en-GB" sz="2400" dirty="0">
                <a:latin typeface="Calibri" panose="020F0502020204030204" pitchFamily="34" charset="0"/>
              </a:rPr>
              <a:t>. </a:t>
            </a:r>
          </a:p>
          <a:p>
            <a:pPr marL="342900" indent="-342900">
              <a:buFont typeface="Arial" panose="020B0604020202020204" pitchFamily="34" charset="0"/>
              <a:buChar char="•"/>
            </a:pPr>
            <a:endParaRPr lang="en-GB" sz="2400" dirty="0">
              <a:latin typeface="Calibri" panose="020F0502020204030204" pitchFamily="34" charset="0"/>
            </a:endParaRPr>
          </a:p>
          <a:p>
            <a:pPr marL="342900" indent="-342900">
              <a:buFont typeface="Arial" panose="020B0604020202020204" pitchFamily="34" charset="0"/>
              <a:buChar char="•"/>
            </a:pPr>
            <a:r>
              <a:rPr lang="en-GB" sz="2400" dirty="0">
                <a:latin typeface="Calibri" panose="020F0502020204030204" pitchFamily="34" charset="0"/>
              </a:rPr>
              <a:t>We have volunteer readers from the local area. </a:t>
            </a:r>
          </a:p>
          <a:p>
            <a:endParaRPr lang="en-GB" sz="2400" dirty="0">
              <a:latin typeface="Calibri" panose="020F0502020204030204" pitchFamily="34" charset="0"/>
            </a:endParaRPr>
          </a:p>
          <a:p>
            <a:pPr marL="342900" indent="-342900">
              <a:buFont typeface="Arial" panose="020B0604020202020204" pitchFamily="34" charset="0"/>
              <a:buChar char="•"/>
            </a:pPr>
            <a:r>
              <a:rPr lang="en-GB" sz="2400" dirty="0">
                <a:latin typeface="Calibri" panose="020F0502020204030204" pitchFamily="34" charset="0"/>
              </a:rPr>
              <a:t>Local members of the community are on our Governing Body.</a:t>
            </a:r>
          </a:p>
        </p:txBody>
      </p:sp>
    </p:spTree>
    <p:extLst>
      <p:ext uri="{BB962C8B-B14F-4D97-AF65-F5344CB8AC3E}">
        <p14:creationId xmlns:p14="http://schemas.microsoft.com/office/powerpoint/2010/main" val="37921941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48600" y="0"/>
            <a:ext cx="1295400" cy="1607128"/>
          </a:xfrm>
          <a:prstGeom prst="rect">
            <a:avLst/>
          </a:prstGeom>
          <a:noFill/>
          <a:ln>
            <a:noFill/>
          </a:ln>
        </p:spPr>
      </p:pic>
      <p:sp>
        <p:nvSpPr>
          <p:cNvPr id="5" name="TextBox 4"/>
          <p:cNvSpPr txBox="1"/>
          <p:nvPr/>
        </p:nvSpPr>
        <p:spPr>
          <a:xfrm>
            <a:off x="2209800" y="394930"/>
            <a:ext cx="4038600" cy="707886"/>
          </a:xfrm>
          <a:prstGeom prst="rect">
            <a:avLst/>
          </a:prstGeom>
          <a:noFill/>
        </p:spPr>
        <p:txBody>
          <a:bodyPr wrap="square" rtlCol="0">
            <a:spAutoFit/>
          </a:bodyPr>
          <a:lstStyle/>
          <a:p>
            <a:pPr algn="ctr"/>
            <a:r>
              <a:rPr lang="en-GB" sz="4000" b="1" dirty="0">
                <a:latin typeface="Lucida Handwriting" panose="03010101010101010101" pitchFamily="66" charset="0"/>
              </a:rPr>
              <a:t>Enrichment </a:t>
            </a:r>
          </a:p>
        </p:txBody>
      </p:sp>
      <p:sp>
        <p:nvSpPr>
          <p:cNvPr id="2" name="TextBox 1"/>
          <p:cNvSpPr txBox="1"/>
          <p:nvPr/>
        </p:nvSpPr>
        <p:spPr>
          <a:xfrm>
            <a:off x="533400" y="1102816"/>
            <a:ext cx="7848600" cy="4893647"/>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Calibri" panose="020F0502020204030204" pitchFamily="34" charset="0"/>
              </a:rPr>
              <a:t>We have many clubs available such as Wildlife, Gymnastics, Sewing, Football, Netball and Dance.</a:t>
            </a:r>
          </a:p>
          <a:p>
            <a:endParaRPr lang="en-GB" sz="1200" dirty="0">
              <a:latin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rPr>
              <a:t>We have a football and netball team who regularly compete against other local schools. </a:t>
            </a:r>
          </a:p>
          <a:p>
            <a:endParaRPr lang="en-GB" sz="1200" dirty="0">
              <a:latin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rPr>
              <a:t>We have a P.E specialist who helps deliver PE lessons in school each week.</a:t>
            </a:r>
          </a:p>
          <a:p>
            <a:pPr marL="285750" indent="-285750">
              <a:buFont typeface="Arial" panose="020B0604020202020204" pitchFamily="34" charset="0"/>
              <a:buChar char="•"/>
            </a:pPr>
            <a:endParaRPr lang="en-GB" sz="1200" dirty="0">
              <a:latin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rPr>
              <a:t>We have a ‘Wildlife’ area with a pond and a learning zone which all children have the opportunity </a:t>
            </a:r>
            <a:r>
              <a:rPr lang="en-GB" sz="2400">
                <a:latin typeface="Calibri" panose="020F0502020204030204" pitchFamily="34" charset="0"/>
              </a:rPr>
              <a:t>to use. </a:t>
            </a:r>
            <a:endParaRPr lang="en-GB" sz="2400" dirty="0">
              <a:latin typeface="Calibri" panose="020F0502020204030204" pitchFamily="34" charset="0"/>
            </a:endParaRPr>
          </a:p>
          <a:p>
            <a:pPr marL="285750" indent="-285750">
              <a:buFont typeface="Arial" panose="020B0604020202020204" pitchFamily="34" charset="0"/>
              <a:buChar char="•"/>
            </a:pPr>
            <a:endParaRPr lang="en-GB" sz="1200" dirty="0">
              <a:latin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rPr>
              <a:t>Each year the children enjoy many extra curricular trips which include visits to the Houses of Parliament, the National Gallery and the Firefighting museum in Ash. </a:t>
            </a:r>
            <a:endParaRPr lang="en-GB" dirty="0"/>
          </a:p>
        </p:txBody>
      </p:sp>
    </p:spTree>
    <p:extLst>
      <p:ext uri="{BB962C8B-B14F-4D97-AF65-F5344CB8AC3E}">
        <p14:creationId xmlns:p14="http://schemas.microsoft.com/office/powerpoint/2010/main" val="1431018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600EBAE-0099-4B42-9FB3-A1C8953499BF}"/>
              </a:ext>
            </a:extLst>
          </p:cNvPr>
          <p:cNvSpPr>
            <a:spLocks noGrp="1"/>
          </p:cNvSpPr>
          <p:nvPr>
            <p:ph type="title"/>
          </p:nvPr>
        </p:nvSpPr>
        <p:spPr/>
        <p:txBody>
          <a:bodyPr/>
          <a:lstStyle/>
          <a:p>
            <a:pPr algn="ctr"/>
            <a:r>
              <a:rPr lang="en-GB" dirty="0">
                <a:solidFill>
                  <a:schemeClr val="tx1"/>
                </a:solidFill>
                <a:latin typeface="Lucida Handwriting" panose="03010101010101010101" pitchFamily="66" charset="0"/>
              </a:rPr>
              <a:t>Wildlife area</a:t>
            </a:r>
          </a:p>
        </p:txBody>
      </p:sp>
      <p:pic>
        <p:nvPicPr>
          <p:cNvPr id="13" name="Picture 12">
            <a:extLst>
              <a:ext uri="{FF2B5EF4-FFF2-40B4-BE49-F238E27FC236}">
                <a16:creationId xmlns:a16="http://schemas.microsoft.com/office/drawing/2014/main" id="{76B25F1D-8ED3-4F85-8F38-88A143E84C8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361817" y="1523619"/>
            <a:ext cx="4648966" cy="4343400"/>
          </a:xfrm>
          <a:prstGeom prst="rect">
            <a:avLst/>
          </a:prstGeom>
        </p:spPr>
      </p:pic>
      <p:sp>
        <p:nvSpPr>
          <p:cNvPr id="6" name="Content Placeholder 5">
            <a:extLst>
              <a:ext uri="{FF2B5EF4-FFF2-40B4-BE49-F238E27FC236}">
                <a16:creationId xmlns:a16="http://schemas.microsoft.com/office/drawing/2014/main" id="{042E9CF0-B7EF-4866-A7B2-8BEBF3060552}"/>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0896103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43800" y="145473"/>
            <a:ext cx="1295400" cy="1607128"/>
          </a:xfrm>
          <a:prstGeom prst="rect">
            <a:avLst/>
          </a:prstGeom>
          <a:noFill/>
          <a:ln>
            <a:noFill/>
          </a:ln>
        </p:spPr>
      </p:pic>
      <p:sp>
        <p:nvSpPr>
          <p:cNvPr id="5" name="TextBox 4"/>
          <p:cNvSpPr txBox="1"/>
          <p:nvPr/>
        </p:nvSpPr>
        <p:spPr>
          <a:xfrm>
            <a:off x="2362200" y="32657"/>
            <a:ext cx="4038600" cy="707886"/>
          </a:xfrm>
          <a:prstGeom prst="rect">
            <a:avLst/>
          </a:prstGeom>
          <a:noFill/>
        </p:spPr>
        <p:txBody>
          <a:bodyPr wrap="square" rtlCol="0">
            <a:spAutoFit/>
          </a:bodyPr>
          <a:lstStyle/>
          <a:p>
            <a:pPr algn="ctr"/>
            <a:r>
              <a:rPr lang="en-GB" sz="4000" b="1" dirty="0">
                <a:latin typeface="Lucida Handwriting" panose="03010101010101010101" pitchFamily="66" charset="0"/>
                <a:ea typeface="Microsoft Yi Baiti" panose="03000500000000000000" pitchFamily="66" charset="0"/>
              </a:rPr>
              <a:t>Leavers </a:t>
            </a:r>
          </a:p>
        </p:txBody>
      </p:sp>
      <p:sp>
        <p:nvSpPr>
          <p:cNvPr id="8" name="TextBox 7"/>
          <p:cNvSpPr txBox="1"/>
          <p:nvPr/>
        </p:nvSpPr>
        <p:spPr>
          <a:xfrm>
            <a:off x="495300" y="729657"/>
            <a:ext cx="8153400" cy="5324535"/>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In recent years, at least 50% of Year 6 children have </a:t>
            </a:r>
          </a:p>
          <a:p>
            <a:r>
              <a:rPr lang="en-GB" sz="2400" dirty="0">
                <a:latin typeface="Calibri" panose="020F0502020204030204" pitchFamily="34" charset="0"/>
                <a:cs typeface="Calibri" panose="020F0502020204030204" pitchFamily="34" charset="0"/>
              </a:rPr>
              <a:t>passed the 11+. </a:t>
            </a:r>
          </a:p>
          <a:p>
            <a:r>
              <a:rPr lang="en-GB" sz="2400" dirty="0">
                <a:latin typeface="Calibri" panose="020F0502020204030204" pitchFamily="34" charset="0"/>
                <a:cs typeface="Calibri" panose="020F0502020204030204" pitchFamily="34" charset="0"/>
              </a:rPr>
              <a:t>Our children moved onto the following Secondary Schools:</a:t>
            </a:r>
          </a:p>
          <a:p>
            <a:pPr marL="457200" indent="-457200">
              <a:buFont typeface="Arial" panose="020B0604020202020204" pitchFamily="34" charset="0"/>
              <a:buChar char="•"/>
            </a:pPr>
            <a:r>
              <a:rPr lang="en-GB" sz="2400" dirty="0">
                <a:latin typeface="Calibri" panose="020F0502020204030204" pitchFamily="34" charset="0"/>
                <a:cs typeface="Calibri" panose="020F0502020204030204" pitchFamily="34" charset="0"/>
              </a:rPr>
              <a:t>Judd School</a:t>
            </a:r>
          </a:p>
          <a:p>
            <a:pPr marL="457200" indent="-457200">
              <a:buFont typeface="Arial" panose="020B0604020202020204" pitchFamily="34" charset="0"/>
              <a:buChar char="•"/>
            </a:pPr>
            <a:r>
              <a:rPr lang="en-GB" sz="2400" dirty="0">
                <a:latin typeface="Calibri" panose="020F0502020204030204" pitchFamily="34" charset="0"/>
                <a:cs typeface="Calibri" panose="020F0502020204030204" pitchFamily="34" charset="0"/>
              </a:rPr>
              <a:t>Leigh Academy</a:t>
            </a:r>
          </a:p>
          <a:p>
            <a:pPr marL="457200" indent="-457200">
              <a:buFont typeface="Arial" panose="020B0604020202020204" pitchFamily="34" charset="0"/>
              <a:buChar char="•"/>
            </a:pPr>
            <a:r>
              <a:rPr lang="en-GB" sz="2400" dirty="0">
                <a:latin typeface="Calibri" panose="020F0502020204030204" pitchFamily="34" charset="0"/>
                <a:cs typeface="Calibri" panose="020F0502020204030204" pitchFamily="34" charset="0"/>
              </a:rPr>
              <a:t>Hillview School for Girls</a:t>
            </a:r>
          </a:p>
          <a:p>
            <a:pPr marL="457200" indent="-457200">
              <a:buFont typeface="Arial" panose="020B0604020202020204" pitchFamily="34" charset="0"/>
              <a:buChar char="•"/>
            </a:pPr>
            <a:r>
              <a:rPr lang="en-GB" sz="2400" dirty="0">
                <a:latin typeface="Calibri" panose="020F0502020204030204" pitchFamily="34" charset="0"/>
                <a:cs typeface="Calibri" panose="020F0502020204030204" pitchFamily="34" charset="0"/>
              </a:rPr>
              <a:t>Bennett Memorial School</a:t>
            </a:r>
          </a:p>
          <a:p>
            <a:pPr marL="457200" indent="-457200">
              <a:buFont typeface="Arial" panose="020B0604020202020204" pitchFamily="34" charset="0"/>
              <a:buChar char="•"/>
            </a:pPr>
            <a:r>
              <a:rPr lang="en-GB" sz="2400" dirty="0">
                <a:latin typeface="Calibri" panose="020F0502020204030204" pitchFamily="34" charset="0"/>
                <a:cs typeface="Calibri" panose="020F0502020204030204" pitchFamily="34" charset="0"/>
              </a:rPr>
              <a:t>Sackville School</a:t>
            </a:r>
          </a:p>
          <a:p>
            <a:pPr marL="457200" indent="-457200">
              <a:buFont typeface="Arial" panose="020B0604020202020204" pitchFamily="34" charset="0"/>
              <a:buChar char="•"/>
            </a:pPr>
            <a:r>
              <a:rPr lang="en-GB" sz="2400" dirty="0">
                <a:latin typeface="Calibri" panose="020F0502020204030204" pitchFamily="34" charset="0"/>
                <a:cs typeface="Calibri" panose="020F0502020204030204" pitchFamily="34" charset="0"/>
              </a:rPr>
              <a:t>Hadlow Rural School</a:t>
            </a:r>
          </a:p>
          <a:p>
            <a:pPr marL="457200" indent="-457200">
              <a:buFont typeface="Arial" panose="020B0604020202020204" pitchFamily="34" charset="0"/>
              <a:buChar char="•"/>
            </a:pPr>
            <a:r>
              <a:rPr lang="en-GB" sz="2400" dirty="0">
                <a:latin typeface="Calibri" panose="020F0502020204030204" pitchFamily="34" charset="0"/>
                <a:cs typeface="Calibri" panose="020F0502020204030204" pitchFamily="34" charset="0"/>
              </a:rPr>
              <a:t>Trinity School</a:t>
            </a:r>
          </a:p>
          <a:p>
            <a:pPr marL="457200" indent="-457200">
              <a:buFont typeface="Arial" panose="020B0604020202020204" pitchFamily="34" charset="0"/>
              <a:buChar char="•"/>
            </a:pPr>
            <a:r>
              <a:rPr lang="en-GB" sz="2400" dirty="0">
                <a:latin typeface="Calibri" panose="020F0502020204030204" pitchFamily="34" charset="0"/>
                <a:cs typeface="Calibri" panose="020F0502020204030204" pitchFamily="34" charset="0"/>
              </a:rPr>
              <a:t>Tonbridge Girls Grammar</a:t>
            </a:r>
          </a:p>
          <a:p>
            <a:pPr marL="457200" indent="-457200">
              <a:buFont typeface="Arial" panose="020B0604020202020204" pitchFamily="34" charset="0"/>
              <a:buChar char="•"/>
            </a:pPr>
            <a:r>
              <a:rPr lang="en-GB" sz="2400" dirty="0">
                <a:latin typeface="Calibri" panose="020F0502020204030204" pitchFamily="34" charset="0"/>
                <a:cs typeface="Calibri" panose="020F0502020204030204" pitchFamily="34" charset="0"/>
              </a:rPr>
              <a:t>Tunbridge Wells Grammar School for Boys</a:t>
            </a:r>
          </a:p>
          <a:p>
            <a:pPr marL="457200" indent="-457200">
              <a:buFont typeface="Arial" panose="020B0604020202020204" pitchFamily="34" charset="0"/>
              <a:buChar char="•"/>
            </a:pPr>
            <a:r>
              <a:rPr lang="en-GB" sz="2400" dirty="0">
                <a:latin typeface="Calibri" panose="020F0502020204030204" pitchFamily="34" charset="0"/>
                <a:cs typeface="Calibri" panose="020F0502020204030204" pitchFamily="34" charset="0"/>
              </a:rPr>
              <a:t>Weald of Kent Grammar </a:t>
            </a:r>
          </a:p>
          <a:p>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244417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C5521A7-C1CB-4C97-A845-42DCF3804446}"/>
              </a:ext>
            </a:extLst>
          </p:cNvPr>
          <p:cNvSpPr>
            <a:spLocks noGrp="1"/>
          </p:cNvSpPr>
          <p:nvPr>
            <p:ph idx="1"/>
          </p:nvPr>
        </p:nvSpPr>
        <p:spPr>
          <a:xfrm>
            <a:off x="457200" y="990600"/>
            <a:ext cx="8229600" cy="5016691"/>
          </a:xfrm>
        </p:spPr>
        <p:txBody>
          <a:bodyPr>
            <a:normAutofit fontScale="92500" lnSpcReduction="20000"/>
          </a:bodyPr>
          <a:lstStyle/>
          <a:p>
            <a:pPr marL="109728" indent="0">
              <a:buNone/>
            </a:pPr>
            <a:r>
              <a:rPr lang="en-GB" dirty="0"/>
              <a:t>In June 2025, KS2 achieved the following results:</a:t>
            </a:r>
          </a:p>
          <a:p>
            <a:pPr marL="109728" indent="0">
              <a:buNone/>
            </a:pPr>
            <a:endParaRPr lang="en-GB" dirty="0"/>
          </a:p>
          <a:p>
            <a:r>
              <a:rPr lang="en-GB" dirty="0">
                <a:solidFill>
                  <a:srgbClr val="FF0000"/>
                </a:solidFill>
              </a:rPr>
              <a:t>Reading expected 100%, greater depth 45%</a:t>
            </a:r>
          </a:p>
          <a:p>
            <a:r>
              <a:rPr lang="en-GB" dirty="0"/>
              <a:t>National expected 75%  greater depth 33%</a:t>
            </a:r>
          </a:p>
          <a:p>
            <a:pPr marL="109728" indent="0">
              <a:buNone/>
            </a:pPr>
            <a:endParaRPr lang="en-GB" dirty="0"/>
          </a:p>
          <a:p>
            <a:r>
              <a:rPr lang="en-GB" dirty="0">
                <a:solidFill>
                  <a:srgbClr val="FF0000"/>
                </a:solidFill>
              </a:rPr>
              <a:t>Maths expected 100% greater depth 38%</a:t>
            </a:r>
          </a:p>
          <a:p>
            <a:r>
              <a:rPr lang="en-GB" dirty="0"/>
              <a:t>National expected 74% greater </a:t>
            </a:r>
            <a:r>
              <a:rPr lang="en-GB"/>
              <a:t>depth 26%</a:t>
            </a:r>
            <a:endParaRPr lang="en-GB" dirty="0"/>
          </a:p>
          <a:p>
            <a:pPr marL="109728" indent="0">
              <a:buNone/>
            </a:pPr>
            <a:endParaRPr lang="en-GB" dirty="0"/>
          </a:p>
          <a:p>
            <a:r>
              <a:rPr lang="en-GB" dirty="0">
                <a:solidFill>
                  <a:srgbClr val="FF0000"/>
                </a:solidFill>
              </a:rPr>
              <a:t>Writing expected 85% greater depth 13%</a:t>
            </a:r>
          </a:p>
          <a:p>
            <a:r>
              <a:rPr lang="en-GB" dirty="0"/>
              <a:t>National expected 72% greater depth 13%</a:t>
            </a:r>
          </a:p>
          <a:p>
            <a:pPr marL="109728" indent="0">
              <a:buNone/>
            </a:pPr>
            <a:endParaRPr lang="en-GB" dirty="0"/>
          </a:p>
          <a:p>
            <a:r>
              <a:rPr lang="en-GB" dirty="0">
                <a:solidFill>
                  <a:srgbClr val="FF0000"/>
                </a:solidFill>
              </a:rPr>
              <a:t>Combined 85% greater depth 8%</a:t>
            </a:r>
          </a:p>
          <a:p>
            <a:r>
              <a:rPr lang="en-GB" dirty="0"/>
              <a:t>National expected 62%, greater depth 8%</a:t>
            </a:r>
          </a:p>
        </p:txBody>
      </p:sp>
      <p:sp>
        <p:nvSpPr>
          <p:cNvPr id="3" name="Title 2">
            <a:extLst>
              <a:ext uri="{FF2B5EF4-FFF2-40B4-BE49-F238E27FC236}">
                <a16:creationId xmlns:a16="http://schemas.microsoft.com/office/drawing/2014/main" id="{C22EDBCA-1EEA-4EA8-9A27-4F8650713959}"/>
              </a:ext>
            </a:extLst>
          </p:cNvPr>
          <p:cNvSpPr>
            <a:spLocks noGrp="1"/>
          </p:cNvSpPr>
          <p:nvPr>
            <p:ph type="title"/>
          </p:nvPr>
        </p:nvSpPr>
        <p:spPr>
          <a:xfrm>
            <a:off x="457200" y="274638"/>
            <a:ext cx="8229600" cy="715962"/>
          </a:xfrm>
        </p:spPr>
        <p:txBody>
          <a:bodyPr>
            <a:normAutofit/>
          </a:bodyPr>
          <a:lstStyle/>
          <a:p>
            <a:pPr algn="ctr"/>
            <a:r>
              <a:rPr lang="en-GB" sz="4000" dirty="0">
                <a:solidFill>
                  <a:schemeClr val="tx1"/>
                </a:solidFill>
                <a:effectLst/>
                <a:latin typeface="Lucida Handwriting" panose="03010101010101010101" pitchFamily="66" charset="0"/>
              </a:rPr>
              <a:t>Data</a:t>
            </a:r>
          </a:p>
        </p:txBody>
      </p:sp>
    </p:spTree>
    <p:extLst>
      <p:ext uri="{BB962C8B-B14F-4D97-AF65-F5344CB8AC3E}">
        <p14:creationId xmlns:p14="http://schemas.microsoft.com/office/powerpoint/2010/main" val="9230221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9857" y="1143000"/>
            <a:ext cx="8229600" cy="5257800"/>
          </a:xfrm>
        </p:spPr>
        <p:txBody>
          <a:bodyPr>
            <a:normAutofit fontScale="92500" lnSpcReduction="20000"/>
          </a:bodyPr>
          <a:lstStyle/>
          <a:p>
            <a:endParaRPr lang="en-GB" dirty="0"/>
          </a:p>
          <a:p>
            <a:r>
              <a:rPr lang="en-GB" sz="2400" dirty="0">
                <a:latin typeface="Calibri" panose="020F0502020204030204" pitchFamily="34" charset="0"/>
                <a:cs typeface="Calibri" panose="020F0502020204030204" pitchFamily="34" charset="0"/>
              </a:rPr>
              <a:t>We were confirmed as a ‘Good’ school in March 2023.</a:t>
            </a:r>
          </a:p>
          <a:p>
            <a:pPr marL="109728" indent="0">
              <a:buNone/>
            </a:pPr>
            <a:r>
              <a:rPr lang="en-GB" sz="2400" dirty="0">
                <a:latin typeface="Calibri" panose="020F0502020204030204" pitchFamily="34" charset="0"/>
                <a:cs typeface="Calibri" panose="020F0502020204030204" pitchFamily="34" charset="0"/>
              </a:rPr>
              <a:t> </a:t>
            </a:r>
          </a:p>
          <a:p>
            <a:r>
              <a:rPr lang="en-GB" sz="2400" dirty="0">
                <a:latin typeface="Calibri" panose="020F0502020204030204" pitchFamily="34" charset="0"/>
                <a:cs typeface="Calibri" panose="020F0502020204030204" pitchFamily="34" charset="0"/>
              </a:rPr>
              <a:t>Pupils are well supported to become aspirational and independent learners in this welcoming school.</a:t>
            </a:r>
          </a:p>
          <a:p>
            <a:pPr marL="109728" indent="0">
              <a:buNone/>
            </a:pP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Leaders create a nurturing environment where pupils feel safe and are empowered to take risks in their learning. </a:t>
            </a:r>
          </a:p>
          <a:p>
            <a:pPr marL="109728" indent="0">
              <a:buNone/>
            </a:pP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Leaders and staff have high expectations for pupils to achieve and behave well. </a:t>
            </a:r>
          </a:p>
          <a:p>
            <a:pPr marL="109728" indent="0">
              <a:buNone/>
            </a:pP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Pupils work and play happily together in mixed aged classes.</a:t>
            </a:r>
          </a:p>
          <a:p>
            <a:pPr marL="109728" indent="0">
              <a:buNone/>
            </a:pP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Children in Reception settle quickly into learning and behaviour routines.</a:t>
            </a:r>
            <a:r>
              <a:rPr lang="en-GB" sz="2600" dirty="0">
                <a:latin typeface="Calibri" panose="020F0502020204030204" pitchFamily="34" charset="0"/>
                <a:cs typeface="Calibri" panose="020F0502020204030204" pitchFamily="34" charset="0"/>
              </a:rPr>
              <a:t>	</a:t>
            </a:r>
          </a:p>
          <a:p>
            <a:endParaRPr lang="en-GB" sz="2600" dirty="0">
              <a:latin typeface="Calibri" panose="020F0502020204030204" pitchFamily="34" charset="0"/>
              <a:cs typeface="Calibri" panose="020F0502020204030204" pitchFamily="34" charset="0"/>
            </a:endParaRPr>
          </a:p>
        </p:txBody>
      </p:sp>
      <p:sp>
        <p:nvSpPr>
          <p:cNvPr id="3" name="Title 2"/>
          <p:cNvSpPr>
            <a:spLocks noGrp="1"/>
          </p:cNvSpPr>
          <p:nvPr>
            <p:ph type="title"/>
          </p:nvPr>
        </p:nvSpPr>
        <p:spPr/>
        <p:txBody>
          <a:bodyPr>
            <a:normAutofit fontScale="90000"/>
          </a:bodyPr>
          <a:lstStyle/>
          <a:p>
            <a:pPr algn="ctr"/>
            <a:r>
              <a:rPr lang="en-GB" sz="4800" dirty="0">
                <a:solidFill>
                  <a:schemeClr val="tx1"/>
                </a:solidFill>
                <a:latin typeface="Lucida Handwriting" panose="03010101010101010101" pitchFamily="66" charset="0"/>
              </a:rPr>
              <a:t>Ofsted  Quotes </a:t>
            </a:r>
            <a:br>
              <a:rPr lang="en-GB" sz="4800" dirty="0">
                <a:solidFill>
                  <a:schemeClr val="tx1"/>
                </a:solidFill>
                <a:latin typeface="Lucida Handwriting" panose="03010101010101010101" pitchFamily="66" charset="0"/>
              </a:rPr>
            </a:br>
            <a:r>
              <a:rPr lang="en-GB" sz="4800" dirty="0">
                <a:solidFill>
                  <a:schemeClr val="tx1"/>
                </a:solidFill>
                <a:latin typeface="Lucida Handwriting" panose="03010101010101010101" pitchFamily="66" charset="0"/>
              </a:rPr>
              <a:t>‘Good’ March 2023</a:t>
            </a:r>
          </a:p>
        </p:txBody>
      </p:sp>
    </p:spTree>
    <p:extLst>
      <p:ext uri="{BB962C8B-B14F-4D97-AF65-F5344CB8AC3E}">
        <p14:creationId xmlns:p14="http://schemas.microsoft.com/office/powerpoint/2010/main" val="2769473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A255BF1-4C0D-4BF2-83D7-2D2D3C261C04}"/>
              </a:ext>
            </a:extLst>
          </p:cNvPr>
          <p:cNvSpPr>
            <a:spLocks noGrp="1"/>
          </p:cNvSpPr>
          <p:nvPr>
            <p:ph idx="1"/>
          </p:nvPr>
        </p:nvSpPr>
        <p:spPr/>
        <p:txBody>
          <a:bodyPr>
            <a:normAutofit/>
          </a:bodyPr>
          <a:lstStyle/>
          <a:p>
            <a:r>
              <a:rPr lang="en-GB" sz="2400" dirty="0">
                <a:latin typeface="Calibri" panose="020F0502020204030204" pitchFamily="34" charset="0"/>
                <a:cs typeface="Calibri" panose="020F0502020204030204" pitchFamily="34" charset="0"/>
              </a:rPr>
              <a:t>100% of parents would recommend the school.</a:t>
            </a:r>
          </a:p>
          <a:p>
            <a:r>
              <a:rPr lang="en-GB" sz="2400" dirty="0">
                <a:latin typeface="Calibri" panose="020F0502020204030204" pitchFamily="34" charset="0"/>
                <a:cs typeface="Calibri" panose="020F0502020204030204" pitchFamily="34" charset="0"/>
              </a:rPr>
              <a:t>100% agree their child is safe, happy and does well at school. </a:t>
            </a:r>
          </a:p>
          <a:p>
            <a:r>
              <a:rPr lang="en-GB" sz="2400" dirty="0">
                <a:latin typeface="Calibri" panose="020F0502020204030204" pitchFamily="34" charset="0"/>
                <a:cs typeface="Calibri" panose="020F0502020204030204" pitchFamily="34" charset="0"/>
              </a:rPr>
              <a:t>Happy with width of syllabus taught.</a:t>
            </a:r>
          </a:p>
          <a:p>
            <a:r>
              <a:rPr lang="en-GB" sz="2400" dirty="0">
                <a:latin typeface="Calibri" panose="020F0502020204030204" pitchFamily="34" charset="0"/>
                <a:cs typeface="Calibri" panose="020F0502020204030204" pitchFamily="34" charset="0"/>
              </a:rPr>
              <a:t>Caring and nurturing environment.</a:t>
            </a:r>
          </a:p>
          <a:p>
            <a:r>
              <a:rPr lang="en-GB" sz="2400" dirty="0">
                <a:latin typeface="Calibri" panose="020F0502020204030204" pitchFamily="34" charset="0"/>
                <a:cs typeface="Calibri" panose="020F0502020204030204" pitchFamily="34" charset="0"/>
              </a:rPr>
              <a:t>Communication is great.</a:t>
            </a:r>
          </a:p>
          <a:p>
            <a:r>
              <a:rPr lang="en-GB" sz="2400" dirty="0">
                <a:latin typeface="Calibri" panose="020F0502020204030204" pitchFamily="34" charset="0"/>
                <a:cs typeface="Calibri" panose="020F0502020204030204" pitchFamily="34" charset="0"/>
              </a:rPr>
              <a:t>All staff are approachable, knowledgeable and committed to supporting children’s learning. </a:t>
            </a:r>
          </a:p>
          <a:p>
            <a:r>
              <a:rPr lang="en-GB" sz="2400" dirty="0">
                <a:latin typeface="Calibri" panose="020F0502020204030204" pitchFamily="34" charset="0"/>
                <a:cs typeface="Calibri" panose="020F0502020204030204" pitchFamily="34" charset="0"/>
              </a:rPr>
              <a:t>Best decision I made sending them to Plaxtol. </a:t>
            </a:r>
          </a:p>
          <a:p>
            <a:r>
              <a:rPr lang="en-GB" sz="2400" dirty="0">
                <a:latin typeface="Calibri" panose="020F0502020204030204" pitchFamily="34" charset="0"/>
                <a:cs typeface="Calibri" panose="020F0502020204030204" pitchFamily="34" charset="0"/>
              </a:rPr>
              <a:t>Plaxtol School is a fantastic school. </a:t>
            </a:r>
          </a:p>
          <a:p>
            <a:r>
              <a:rPr lang="en-GB" sz="2400" dirty="0">
                <a:latin typeface="Calibri" panose="020F0502020204030204" pitchFamily="34" charset="0"/>
                <a:cs typeface="Calibri" panose="020F0502020204030204" pitchFamily="34" charset="0"/>
              </a:rPr>
              <a:t>Headteacher knows all the children </a:t>
            </a:r>
            <a:r>
              <a:rPr lang="en-GB" sz="2400">
                <a:latin typeface="Calibri" panose="020F0502020204030204" pitchFamily="34" charset="0"/>
                <a:cs typeface="Calibri" panose="020F0502020204030204" pitchFamily="34" charset="0"/>
              </a:rPr>
              <a:t>and parents.</a:t>
            </a:r>
            <a:endParaRPr lang="en-GB" sz="2400" dirty="0">
              <a:latin typeface="Calibri" panose="020F0502020204030204" pitchFamily="34" charset="0"/>
              <a:cs typeface="Calibri" panose="020F0502020204030204" pitchFamily="34" charset="0"/>
            </a:endParaRPr>
          </a:p>
        </p:txBody>
      </p:sp>
      <p:sp>
        <p:nvSpPr>
          <p:cNvPr id="3" name="Title 2">
            <a:extLst>
              <a:ext uri="{FF2B5EF4-FFF2-40B4-BE49-F238E27FC236}">
                <a16:creationId xmlns:a16="http://schemas.microsoft.com/office/drawing/2014/main" id="{A8269D11-6567-4BC7-AB53-511748F879E3}"/>
              </a:ext>
            </a:extLst>
          </p:cNvPr>
          <p:cNvSpPr>
            <a:spLocks noGrp="1"/>
          </p:cNvSpPr>
          <p:nvPr>
            <p:ph type="title"/>
          </p:nvPr>
        </p:nvSpPr>
        <p:spPr/>
        <p:txBody>
          <a:bodyPr>
            <a:normAutofit fontScale="90000"/>
          </a:bodyPr>
          <a:lstStyle/>
          <a:p>
            <a:pPr algn="ctr"/>
            <a:r>
              <a:rPr lang="en-GB" dirty="0">
                <a:solidFill>
                  <a:schemeClr val="tx1"/>
                </a:solidFill>
                <a:latin typeface="Lucida Calligraphy" panose="03010101010101010101" pitchFamily="66" charset="0"/>
              </a:rPr>
              <a:t>Parent survey November 2025</a:t>
            </a:r>
          </a:p>
        </p:txBody>
      </p:sp>
    </p:spTree>
    <p:extLst>
      <p:ext uri="{BB962C8B-B14F-4D97-AF65-F5344CB8AC3E}">
        <p14:creationId xmlns:p14="http://schemas.microsoft.com/office/powerpoint/2010/main" val="10719887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people in a room&#10;&#10;Description automatically generated">
            <a:extLst>
              <a:ext uri="{FF2B5EF4-FFF2-40B4-BE49-F238E27FC236}">
                <a16:creationId xmlns:a16="http://schemas.microsoft.com/office/drawing/2014/main" id="{73F188E3-8588-E316-E19C-D80458EE8919}"/>
              </a:ext>
            </a:extLst>
          </p:cNvPr>
          <p:cNvPicPr>
            <a:picLocks noChangeAspect="1"/>
          </p:cNvPicPr>
          <p:nvPr/>
        </p:nvPicPr>
        <p:blipFill>
          <a:blip r:embed="rId2"/>
          <a:stretch>
            <a:fillRect/>
          </a:stretch>
        </p:blipFill>
        <p:spPr>
          <a:xfrm>
            <a:off x="1057275" y="1101508"/>
            <a:ext cx="6858001" cy="5143500"/>
          </a:xfrm>
          <a:prstGeom prst="rect">
            <a:avLst/>
          </a:prstGeom>
        </p:spPr>
      </p:pic>
      <p:sp>
        <p:nvSpPr>
          <p:cNvPr id="2" name="Title 1">
            <a:extLst>
              <a:ext uri="{FF2B5EF4-FFF2-40B4-BE49-F238E27FC236}">
                <a16:creationId xmlns:a16="http://schemas.microsoft.com/office/drawing/2014/main" id="{5FCA050C-67CC-4166-A691-63E2A79B76C0}"/>
              </a:ext>
            </a:extLst>
          </p:cNvPr>
          <p:cNvSpPr txBox="1">
            <a:spLocks/>
          </p:cNvSpPr>
          <p:nvPr/>
        </p:nvSpPr>
        <p:spPr>
          <a:xfrm>
            <a:off x="0" y="857250"/>
            <a:ext cx="9144000" cy="633769"/>
          </a:xfrm>
          <a:prstGeom prst="rect">
            <a:avLst/>
          </a:prstGeom>
          <a:solidFill>
            <a:schemeClr val="bg2"/>
          </a:solidFill>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b="1" dirty="0">
                <a:latin typeface="Lucida Handwriting" panose="03010101010101010101" pitchFamily="66" charset="0"/>
                <a:cs typeface="Dreaming Outloud Pro" panose="03050502040302030504" pitchFamily="66" charset="77"/>
              </a:rPr>
              <a:t>A community supporting the school</a:t>
            </a:r>
          </a:p>
        </p:txBody>
      </p:sp>
      <p:sp>
        <p:nvSpPr>
          <p:cNvPr id="3" name="Title 1">
            <a:extLst>
              <a:ext uri="{FF2B5EF4-FFF2-40B4-BE49-F238E27FC236}">
                <a16:creationId xmlns:a16="http://schemas.microsoft.com/office/drawing/2014/main" id="{1E2729AC-D3CC-9D93-1B25-6CF727CE91D6}"/>
              </a:ext>
            </a:extLst>
          </p:cNvPr>
          <p:cNvSpPr txBox="1">
            <a:spLocks/>
          </p:cNvSpPr>
          <p:nvPr/>
        </p:nvSpPr>
        <p:spPr>
          <a:xfrm>
            <a:off x="1491183" y="1680250"/>
            <a:ext cx="1246732" cy="284552"/>
          </a:xfrm>
          <a:prstGeom prst="rect">
            <a:avLst/>
          </a:prstGeom>
          <a:solidFill>
            <a:schemeClr val="bg1"/>
          </a:solidFill>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500" dirty="0">
                <a:latin typeface="Dreaming Outloud Pro" panose="03050502040302030504" pitchFamily="66" charset="77"/>
                <a:cs typeface="Dreaming Outloud Pro" panose="03050502040302030504" pitchFamily="66" charset="77"/>
              </a:rPr>
              <a:t>dads &amp; mums</a:t>
            </a:r>
          </a:p>
        </p:txBody>
      </p:sp>
      <p:sp>
        <p:nvSpPr>
          <p:cNvPr id="4" name="Title 1">
            <a:extLst>
              <a:ext uri="{FF2B5EF4-FFF2-40B4-BE49-F238E27FC236}">
                <a16:creationId xmlns:a16="http://schemas.microsoft.com/office/drawing/2014/main" id="{5422D9AC-B271-0EDA-05D4-E88BF7B2128B}"/>
              </a:ext>
            </a:extLst>
          </p:cNvPr>
          <p:cNvSpPr txBox="1">
            <a:spLocks/>
          </p:cNvSpPr>
          <p:nvPr/>
        </p:nvSpPr>
        <p:spPr>
          <a:xfrm>
            <a:off x="4408715" y="2890986"/>
            <a:ext cx="1284205" cy="284554"/>
          </a:xfrm>
          <a:prstGeom prst="rect">
            <a:avLst/>
          </a:prstGeom>
          <a:solidFill>
            <a:schemeClr val="bg1"/>
          </a:solidFill>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500" dirty="0">
                <a:latin typeface="Dreaming Outloud Pro" panose="03050502040302030504" pitchFamily="66" charset="77"/>
                <a:cs typeface="Dreaming Outloud Pro" panose="03050502040302030504" pitchFamily="66" charset="77"/>
              </a:rPr>
              <a:t>grandparents</a:t>
            </a:r>
          </a:p>
        </p:txBody>
      </p:sp>
      <p:sp>
        <p:nvSpPr>
          <p:cNvPr id="5" name="Title 1">
            <a:extLst>
              <a:ext uri="{FF2B5EF4-FFF2-40B4-BE49-F238E27FC236}">
                <a16:creationId xmlns:a16="http://schemas.microsoft.com/office/drawing/2014/main" id="{BE2C2529-D37E-CF33-67D9-16243A0891E4}"/>
              </a:ext>
            </a:extLst>
          </p:cNvPr>
          <p:cNvSpPr txBox="1">
            <a:spLocks/>
          </p:cNvSpPr>
          <p:nvPr/>
        </p:nvSpPr>
        <p:spPr>
          <a:xfrm>
            <a:off x="1314450" y="3449424"/>
            <a:ext cx="1347107" cy="284552"/>
          </a:xfrm>
          <a:prstGeom prst="rect">
            <a:avLst/>
          </a:prstGeom>
          <a:solidFill>
            <a:schemeClr val="bg1"/>
          </a:solidFill>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500" dirty="0">
                <a:latin typeface="Dreaming Outloud Pro" panose="03050502040302030504" pitchFamily="66" charset="77"/>
                <a:cs typeface="Dreaming Outloud Pro" panose="03050502040302030504" pitchFamily="66" charset="77"/>
              </a:rPr>
              <a:t>former-pupils</a:t>
            </a:r>
          </a:p>
        </p:txBody>
      </p:sp>
      <p:sp>
        <p:nvSpPr>
          <p:cNvPr id="6" name="Title 1">
            <a:extLst>
              <a:ext uri="{FF2B5EF4-FFF2-40B4-BE49-F238E27FC236}">
                <a16:creationId xmlns:a16="http://schemas.microsoft.com/office/drawing/2014/main" id="{ED7EC850-D2E6-E35A-149F-5D04E2AC58DB}"/>
              </a:ext>
            </a:extLst>
          </p:cNvPr>
          <p:cNvSpPr txBox="1">
            <a:spLocks/>
          </p:cNvSpPr>
          <p:nvPr/>
        </p:nvSpPr>
        <p:spPr>
          <a:xfrm>
            <a:off x="1845128" y="2839472"/>
            <a:ext cx="625630" cy="284552"/>
          </a:xfrm>
          <a:prstGeom prst="rect">
            <a:avLst/>
          </a:prstGeom>
          <a:solidFill>
            <a:schemeClr val="bg1"/>
          </a:solidFill>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500" dirty="0">
                <a:latin typeface="Dreaming Outloud Pro" panose="03050502040302030504" pitchFamily="66" charset="77"/>
                <a:cs typeface="Dreaming Outloud Pro" panose="03050502040302030504" pitchFamily="66" charset="77"/>
              </a:rPr>
              <a:t>staff</a:t>
            </a:r>
          </a:p>
        </p:txBody>
      </p:sp>
      <p:sp>
        <p:nvSpPr>
          <p:cNvPr id="8" name="Title 1">
            <a:extLst>
              <a:ext uri="{FF2B5EF4-FFF2-40B4-BE49-F238E27FC236}">
                <a16:creationId xmlns:a16="http://schemas.microsoft.com/office/drawing/2014/main" id="{9F2FFBE3-E018-016D-E74A-02C2EB08E0EE}"/>
              </a:ext>
            </a:extLst>
          </p:cNvPr>
          <p:cNvSpPr txBox="1">
            <a:spLocks/>
          </p:cNvSpPr>
          <p:nvPr/>
        </p:nvSpPr>
        <p:spPr>
          <a:xfrm>
            <a:off x="2814337" y="4931511"/>
            <a:ext cx="748430" cy="284553"/>
          </a:xfrm>
          <a:prstGeom prst="rect">
            <a:avLst/>
          </a:prstGeom>
          <a:solidFill>
            <a:schemeClr val="bg1"/>
          </a:solidFill>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500" b="1" dirty="0">
                <a:latin typeface="Dreaming Outloud Pro" panose="03050502040302030504" pitchFamily="66" charset="77"/>
                <a:cs typeface="Dreaming Outloud Pro" panose="03050502040302030504" pitchFamily="66" charset="77"/>
              </a:rPr>
              <a:t>pupils</a:t>
            </a:r>
          </a:p>
        </p:txBody>
      </p:sp>
      <p:sp>
        <p:nvSpPr>
          <p:cNvPr id="10" name="Title 1">
            <a:extLst>
              <a:ext uri="{FF2B5EF4-FFF2-40B4-BE49-F238E27FC236}">
                <a16:creationId xmlns:a16="http://schemas.microsoft.com/office/drawing/2014/main" id="{C7C483D7-1590-3E83-D530-C92DE40516CB}"/>
              </a:ext>
            </a:extLst>
          </p:cNvPr>
          <p:cNvSpPr txBox="1">
            <a:spLocks/>
          </p:cNvSpPr>
          <p:nvPr/>
        </p:nvSpPr>
        <p:spPr>
          <a:xfrm>
            <a:off x="3331233" y="1622084"/>
            <a:ext cx="1482769" cy="284552"/>
          </a:xfrm>
          <a:prstGeom prst="rect">
            <a:avLst/>
          </a:prstGeom>
          <a:solidFill>
            <a:schemeClr val="bg1"/>
          </a:solidFill>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500" dirty="0">
                <a:latin typeface="Dreaming Outloud Pro" panose="03050502040302030504" pitchFamily="66" charset="77"/>
                <a:cs typeface="Dreaming Outloud Pro" panose="03050502040302030504" pitchFamily="66" charset="77"/>
              </a:rPr>
              <a:t>younger siblings</a:t>
            </a:r>
          </a:p>
        </p:txBody>
      </p:sp>
      <p:sp>
        <p:nvSpPr>
          <p:cNvPr id="11" name="Title 1">
            <a:extLst>
              <a:ext uri="{FF2B5EF4-FFF2-40B4-BE49-F238E27FC236}">
                <a16:creationId xmlns:a16="http://schemas.microsoft.com/office/drawing/2014/main" id="{9078DDB6-F432-1A44-3E8E-02909C691B05}"/>
              </a:ext>
            </a:extLst>
          </p:cNvPr>
          <p:cNvSpPr txBox="1">
            <a:spLocks/>
          </p:cNvSpPr>
          <p:nvPr/>
        </p:nvSpPr>
        <p:spPr>
          <a:xfrm>
            <a:off x="3077935" y="2847545"/>
            <a:ext cx="816326" cy="284553"/>
          </a:xfrm>
          <a:prstGeom prst="rect">
            <a:avLst/>
          </a:prstGeom>
          <a:solidFill>
            <a:schemeClr val="bg1"/>
          </a:solidFill>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500" dirty="0">
                <a:latin typeface="Dreaming Outloud Pro" panose="03050502040302030504" pitchFamily="66" charset="77"/>
                <a:cs typeface="Dreaming Outloud Pro" panose="03050502040302030504" pitchFamily="66" charset="77"/>
              </a:rPr>
              <a:t>villagers</a:t>
            </a:r>
          </a:p>
        </p:txBody>
      </p:sp>
      <p:sp>
        <p:nvSpPr>
          <p:cNvPr id="12" name="Title 1">
            <a:extLst>
              <a:ext uri="{FF2B5EF4-FFF2-40B4-BE49-F238E27FC236}">
                <a16:creationId xmlns:a16="http://schemas.microsoft.com/office/drawing/2014/main" id="{053096D1-2BB8-148F-09E1-A492E32AD1F6}"/>
              </a:ext>
            </a:extLst>
          </p:cNvPr>
          <p:cNvSpPr txBox="1">
            <a:spLocks/>
          </p:cNvSpPr>
          <p:nvPr/>
        </p:nvSpPr>
        <p:spPr>
          <a:xfrm>
            <a:off x="5769273" y="1680250"/>
            <a:ext cx="947958" cy="284552"/>
          </a:xfrm>
          <a:prstGeom prst="rect">
            <a:avLst/>
          </a:prstGeom>
          <a:solidFill>
            <a:schemeClr val="bg1"/>
          </a:solidFill>
        </p:spPr>
        <p:txBody>
          <a:bodyPr vert="horz" lIns="68580" tIns="34290" rIns="68580" bIns="3429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500" dirty="0">
                <a:latin typeface="Dreaming Outloud Pro" panose="03050502040302030504" pitchFamily="66" charset="77"/>
                <a:cs typeface="Dreaming Outloud Pro" panose="03050502040302030504" pitchFamily="66" charset="77"/>
              </a:rPr>
              <a:t>governors</a:t>
            </a:r>
          </a:p>
        </p:txBody>
      </p:sp>
    </p:spTree>
    <p:extLst>
      <p:ext uri="{BB962C8B-B14F-4D97-AF65-F5344CB8AC3E}">
        <p14:creationId xmlns:p14="http://schemas.microsoft.com/office/powerpoint/2010/main" val="10867924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ustom 1">
      <a:dk1>
        <a:sysClr val="windowText" lastClr="000000"/>
      </a:dk1>
      <a:lt1>
        <a:sysClr val="window" lastClr="FFFFFF"/>
      </a:lt1>
      <a:dk2>
        <a:srgbClr val="4E5B6F"/>
      </a:dk2>
      <a:lt2>
        <a:srgbClr val="D6ECFF"/>
      </a:lt2>
      <a:accent1>
        <a:srgbClr val="5EA226"/>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9EAD40505E2984DBC1F25D1F11CF135" ma:contentTypeVersion="18" ma:contentTypeDescription="Create a new document." ma:contentTypeScope="" ma:versionID="dac35fe2439716300e7eb6adac39e3db">
  <xsd:schema xmlns:xsd="http://www.w3.org/2001/XMLSchema" xmlns:xs="http://www.w3.org/2001/XMLSchema" xmlns:p="http://schemas.microsoft.com/office/2006/metadata/properties" xmlns:ns2="853e230e-d95d-44a7-b406-9a99dab93dda" xmlns:ns3="5a5cdf98-edb8-4d9b-84e8-66f1fc7d6b66" xmlns:ns4="c62654ec-eacb-46ec-ba60-1cc9235df2bb" targetNamespace="http://schemas.microsoft.com/office/2006/metadata/properties" ma:root="true" ma:fieldsID="e3dcb523efa3f9f5380511f433f7033f" ns2:_="" ns3:_="" ns4:_="">
    <xsd:import namespace="853e230e-d95d-44a7-b406-9a99dab93dda"/>
    <xsd:import namespace="5a5cdf98-edb8-4d9b-84e8-66f1fc7d6b66"/>
    <xsd:import namespace="c62654ec-eacb-46ec-ba60-1cc9235df2b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3e230e-d95d-44a7-b406-9a99dab93dd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955f087-7597-4e16-b593-bc898eb495d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5cdf98-edb8-4d9b-84e8-66f1fc7d6b66"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62654ec-eacb-46ec-ba60-1cc9235df2bb"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e68979f5-e00b-4836-b318-82c3010651f4}" ma:internalName="TaxCatchAll" ma:showField="CatchAllData" ma:web="c62654ec-eacb-46ec-ba60-1cc9235df2b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53e230e-d95d-44a7-b406-9a99dab93dda">
      <Terms xmlns="http://schemas.microsoft.com/office/infopath/2007/PartnerControls"/>
    </lcf76f155ced4ddcb4097134ff3c332f>
    <TaxCatchAll xmlns="c62654ec-eacb-46ec-ba60-1cc9235df2b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6415AA0-0D51-462E-8839-2F68053D58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3e230e-d95d-44a7-b406-9a99dab93dda"/>
    <ds:schemaRef ds:uri="5a5cdf98-edb8-4d9b-84e8-66f1fc7d6b66"/>
    <ds:schemaRef ds:uri="c62654ec-eacb-46ec-ba60-1cc9235df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7A6A67C-A568-4BDC-AFBD-FE77C2B19259}">
  <ds:schemaRefs>
    <ds:schemaRef ds:uri="http://purl.org/dc/terms/"/>
    <ds:schemaRef ds:uri="http://schemas.openxmlformats.org/package/2006/metadata/core-properties"/>
    <ds:schemaRef ds:uri="http://purl.org/dc/elements/1.1/"/>
    <ds:schemaRef ds:uri="http://purl.org/dc/dcmitype/"/>
    <ds:schemaRef ds:uri="http://schemas.microsoft.com/office/infopath/2007/PartnerControls"/>
    <ds:schemaRef ds:uri="http://schemas.microsoft.com/office/2006/documentManagement/types"/>
    <ds:schemaRef ds:uri="853e230e-d95d-44a7-b406-9a99dab93dda"/>
    <ds:schemaRef ds:uri="http://schemas.microsoft.com/office/2006/metadata/properties"/>
    <ds:schemaRef ds:uri="c62654ec-eacb-46ec-ba60-1cc9235df2bb"/>
    <ds:schemaRef ds:uri="5a5cdf98-edb8-4d9b-84e8-66f1fc7d6b66"/>
    <ds:schemaRef ds:uri="http://www.w3.org/XML/1998/namespace"/>
  </ds:schemaRefs>
</ds:datastoreItem>
</file>

<file path=customXml/itemProps3.xml><?xml version="1.0" encoding="utf-8"?>
<ds:datastoreItem xmlns:ds="http://schemas.openxmlformats.org/officeDocument/2006/customXml" ds:itemID="{FEEF8054-DF0C-4861-BBE3-87115F00233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Concourse</Template>
  <TotalTime>1310</TotalTime>
  <Words>1396</Words>
  <Application>Microsoft Office PowerPoint</Application>
  <PresentationFormat>On-screen Show (4:3)</PresentationFormat>
  <Paragraphs>157</Paragraphs>
  <Slides>17</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17</vt:i4>
      </vt:variant>
    </vt:vector>
  </HeadingPairs>
  <TitlesOfParts>
    <vt:vector size="29" baseType="lpstr">
      <vt:lpstr>Arial</vt:lpstr>
      <vt:lpstr>Calibri</vt:lpstr>
      <vt:lpstr>Dreaming Outloud Pro</vt:lpstr>
      <vt:lpstr>Lucida Calligraphy</vt:lpstr>
      <vt:lpstr>Lucida Handwriting</vt:lpstr>
      <vt:lpstr>Lucida Sans Unicode</vt:lpstr>
      <vt:lpstr>Microsoft Yi Baiti</vt:lpstr>
      <vt:lpstr>Times New Roman</vt:lpstr>
      <vt:lpstr>Verdana</vt:lpstr>
      <vt:lpstr>Wingdings 2</vt:lpstr>
      <vt:lpstr>Wingdings 3</vt:lpstr>
      <vt:lpstr>Concourse</vt:lpstr>
      <vt:lpstr>PowerPoint Presentation</vt:lpstr>
      <vt:lpstr>Minerva Vision</vt:lpstr>
      <vt:lpstr>PowerPoint Presentation</vt:lpstr>
      <vt:lpstr>PowerPoint Presentation</vt:lpstr>
      <vt:lpstr>PowerPoint Presentation</vt:lpstr>
      <vt:lpstr>Learning</vt:lpstr>
      <vt:lpstr>PowerPoint Presentation</vt:lpstr>
      <vt:lpstr>Responsibilities</vt:lpstr>
      <vt:lpstr>PowerPoint Presentation</vt:lpstr>
      <vt:lpstr>PowerPoint Presentation</vt:lpstr>
      <vt:lpstr>PowerPoint Presentation</vt:lpstr>
      <vt:lpstr>Wildlife area</vt:lpstr>
      <vt:lpstr>PowerPoint Presentation</vt:lpstr>
      <vt:lpstr>Data</vt:lpstr>
      <vt:lpstr>Ofsted  Quotes  ‘Good’ March 2023</vt:lpstr>
      <vt:lpstr>Parent survey November 2025</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Danny</dc:creator>
  <cp:lastModifiedBy>Plaxtol Headteacher</cp:lastModifiedBy>
  <cp:revision>123</cp:revision>
  <dcterms:created xsi:type="dcterms:W3CDTF">2015-10-20T21:00:46Z</dcterms:created>
  <dcterms:modified xsi:type="dcterms:W3CDTF">2025-12-18T09:43:16Z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150000.000000000</vt:lpwstr>
  </property>
  <property fmtid="{D5CDD505-2E9C-101B-9397-08002B2CF9AE}" pid="3" name="ContentTypeId">
    <vt:lpwstr>0x010100C9EAD40505E2984DBC1F25D1F11CF135</vt:lpwstr>
  </property>
  <property fmtid="{D5CDD505-2E9C-101B-9397-08002B2CF9AE}" pid="4" name="MediaServiceImageTags">
    <vt:lpwstr/>
  </property>
</Properties>
</file>