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76" r:id="rId6"/>
    <p:sldId id="280" r:id="rId7"/>
    <p:sldId id="281" r:id="rId8"/>
    <p:sldId id="277" r:id="rId9"/>
    <p:sldId id="278" r:id="rId10"/>
    <p:sldId id="257" r:id="rId11"/>
    <p:sldId id="282" r:id="rId12"/>
    <p:sldId id="294" r:id="rId13"/>
    <p:sldId id="279" r:id="rId14"/>
    <p:sldId id="260" r:id="rId15"/>
    <p:sldId id="283" r:id="rId16"/>
    <p:sldId id="258" r:id="rId17"/>
    <p:sldId id="274" r:id="rId18"/>
    <p:sldId id="259" r:id="rId19"/>
    <p:sldId id="261" r:id="rId20"/>
    <p:sldId id="262" r:id="rId21"/>
    <p:sldId id="263" r:id="rId22"/>
    <p:sldId id="264" r:id="rId23"/>
    <p:sldId id="265" r:id="rId24"/>
    <p:sldId id="270" r:id="rId25"/>
    <p:sldId id="292" r:id="rId26"/>
    <p:sldId id="266" r:id="rId27"/>
    <p:sldId id="268" r:id="rId28"/>
    <p:sldId id="269" r:id="rId29"/>
    <p:sldId id="284" r:id="rId30"/>
    <p:sldId id="272" r:id="rId31"/>
    <p:sldId id="271" r:id="rId32"/>
    <p:sldId id="291" r:id="rId33"/>
    <p:sldId id="285" r:id="rId34"/>
    <p:sldId id="286" r:id="rId35"/>
    <p:sldId id="287" r:id="rId36"/>
    <p:sldId id="288" r:id="rId37"/>
    <p:sldId id="289" r:id="rId38"/>
    <p:sldId id="293" r:id="rId39"/>
    <p:sldId id="290" r:id="rId40"/>
    <p:sldId id="275"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5653" autoAdjust="0"/>
    <p:restoredTop sz="94660"/>
  </p:normalViewPr>
  <p:slideViewPr>
    <p:cSldViewPr snapToGrid="0">
      <p:cViewPr varScale="1">
        <p:scale>
          <a:sx n="86" d="100"/>
          <a:sy n="86" d="100"/>
        </p:scale>
        <p:origin x="7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721760-C444-42C4-AA2C-EA3C14D634B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8C8F356-1451-4675-BEF8-B3D16194D66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B882EBE3-A040-4A10-AEB2-BB809A86D52E}"/>
              </a:ext>
            </a:extLst>
          </p:cNvPr>
          <p:cNvSpPr>
            <a:spLocks noGrp="1"/>
          </p:cNvSpPr>
          <p:nvPr>
            <p:ph type="dt" sz="half" idx="10"/>
          </p:nvPr>
        </p:nvSpPr>
        <p:spPr/>
        <p:txBody>
          <a:bodyPr/>
          <a:lstStyle/>
          <a:p>
            <a:fld id="{B2C12C4E-E964-4E3A-AEB7-8B3B353F44D5}" type="datetimeFigureOut">
              <a:rPr lang="en-GB" smtClean="0"/>
              <a:t>16/09/2025</a:t>
            </a:fld>
            <a:endParaRPr lang="en-GB"/>
          </a:p>
        </p:txBody>
      </p:sp>
      <p:sp>
        <p:nvSpPr>
          <p:cNvPr id="5" name="Footer Placeholder 4">
            <a:extLst>
              <a:ext uri="{FF2B5EF4-FFF2-40B4-BE49-F238E27FC236}">
                <a16:creationId xmlns:a16="http://schemas.microsoft.com/office/drawing/2014/main" id="{20591397-891D-4565-84F2-69213403EF5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7447AF1-F3D3-422D-9C8C-DEF2231A0B05}"/>
              </a:ext>
            </a:extLst>
          </p:cNvPr>
          <p:cNvSpPr>
            <a:spLocks noGrp="1"/>
          </p:cNvSpPr>
          <p:nvPr>
            <p:ph type="sldNum" sz="quarter" idx="12"/>
          </p:nvPr>
        </p:nvSpPr>
        <p:spPr/>
        <p:txBody>
          <a:bodyPr/>
          <a:lstStyle/>
          <a:p>
            <a:fld id="{32B7F3AD-DA48-4179-934F-407DBB4FB010}" type="slidenum">
              <a:rPr lang="en-GB" smtClean="0"/>
              <a:t>‹#›</a:t>
            </a:fld>
            <a:endParaRPr lang="en-GB"/>
          </a:p>
        </p:txBody>
      </p:sp>
    </p:spTree>
    <p:extLst>
      <p:ext uri="{BB962C8B-B14F-4D97-AF65-F5344CB8AC3E}">
        <p14:creationId xmlns:p14="http://schemas.microsoft.com/office/powerpoint/2010/main" val="23941348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CBD79D-D5D8-482F-B618-6B4BD62A18E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D2B12E1-83BB-4897-A6B5-17C72A008D50}"/>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17D8CF7-4142-4350-B141-B573724E60DC}"/>
              </a:ext>
            </a:extLst>
          </p:cNvPr>
          <p:cNvSpPr>
            <a:spLocks noGrp="1"/>
          </p:cNvSpPr>
          <p:nvPr>
            <p:ph type="dt" sz="half" idx="10"/>
          </p:nvPr>
        </p:nvSpPr>
        <p:spPr/>
        <p:txBody>
          <a:bodyPr/>
          <a:lstStyle/>
          <a:p>
            <a:fld id="{B2C12C4E-E964-4E3A-AEB7-8B3B353F44D5}" type="datetimeFigureOut">
              <a:rPr lang="en-GB" smtClean="0"/>
              <a:t>16/09/2025</a:t>
            </a:fld>
            <a:endParaRPr lang="en-GB"/>
          </a:p>
        </p:txBody>
      </p:sp>
      <p:sp>
        <p:nvSpPr>
          <p:cNvPr id="5" name="Footer Placeholder 4">
            <a:extLst>
              <a:ext uri="{FF2B5EF4-FFF2-40B4-BE49-F238E27FC236}">
                <a16:creationId xmlns:a16="http://schemas.microsoft.com/office/drawing/2014/main" id="{6BBBA034-427A-4AEC-B0BA-05EFB0BC242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81AF418-3A1B-4973-A4A8-0C75399CE133}"/>
              </a:ext>
            </a:extLst>
          </p:cNvPr>
          <p:cNvSpPr>
            <a:spLocks noGrp="1"/>
          </p:cNvSpPr>
          <p:nvPr>
            <p:ph type="sldNum" sz="quarter" idx="12"/>
          </p:nvPr>
        </p:nvSpPr>
        <p:spPr/>
        <p:txBody>
          <a:bodyPr/>
          <a:lstStyle/>
          <a:p>
            <a:fld id="{32B7F3AD-DA48-4179-934F-407DBB4FB010}" type="slidenum">
              <a:rPr lang="en-GB" smtClean="0"/>
              <a:t>‹#›</a:t>
            </a:fld>
            <a:endParaRPr lang="en-GB"/>
          </a:p>
        </p:txBody>
      </p:sp>
    </p:spTree>
    <p:extLst>
      <p:ext uri="{BB962C8B-B14F-4D97-AF65-F5344CB8AC3E}">
        <p14:creationId xmlns:p14="http://schemas.microsoft.com/office/powerpoint/2010/main" val="7490033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D63A35-4CBE-492C-98AC-88066339561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E06C5A0-C150-4E22-87CA-23D105D5797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CD6F8AC8-30B5-43ED-9587-D6977D62DF74}"/>
              </a:ext>
            </a:extLst>
          </p:cNvPr>
          <p:cNvSpPr>
            <a:spLocks noGrp="1"/>
          </p:cNvSpPr>
          <p:nvPr>
            <p:ph type="dt" sz="half" idx="10"/>
          </p:nvPr>
        </p:nvSpPr>
        <p:spPr/>
        <p:txBody>
          <a:bodyPr/>
          <a:lstStyle/>
          <a:p>
            <a:fld id="{B2C12C4E-E964-4E3A-AEB7-8B3B353F44D5}" type="datetimeFigureOut">
              <a:rPr lang="en-GB" smtClean="0"/>
              <a:t>16/09/2025</a:t>
            </a:fld>
            <a:endParaRPr lang="en-GB"/>
          </a:p>
        </p:txBody>
      </p:sp>
      <p:sp>
        <p:nvSpPr>
          <p:cNvPr id="5" name="Footer Placeholder 4">
            <a:extLst>
              <a:ext uri="{FF2B5EF4-FFF2-40B4-BE49-F238E27FC236}">
                <a16:creationId xmlns:a16="http://schemas.microsoft.com/office/drawing/2014/main" id="{EEC3AA4E-57BF-4D56-86C5-DA91E7B4E80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6065F9E-0F55-4EE1-AF30-37B789C86E79}"/>
              </a:ext>
            </a:extLst>
          </p:cNvPr>
          <p:cNvSpPr>
            <a:spLocks noGrp="1"/>
          </p:cNvSpPr>
          <p:nvPr>
            <p:ph type="sldNum" sz="quarter" idx="12"/>
          </p:nvPr>
        </p:nvSpPr>
        <p:spPr/>
        <p:txBody>
          <a:bodyPr/>
          <a:lstStyle/>
          <a:p>
            <a:fld id="{32B7F3AD-DA48-4179-934F-407DBB4FB010}" type="slidenum">
              <a:rPr lang="en-GB" smtClean="0"/>
              <a:t>‹#›</a:t>
            </a:fld>
            <a:endParaRPr lang="en-GB"/>
          </a:p>
        </p:txBody>
      </p:sp>
    </p:spTree>
    <p:extLst>
      <p:ext uri="{BB962C8B-B14F-4D97-AF65-F5344CB8AC3E}">
        <p14:creationId xmlns:p14="http://schemas.microsoft.com/office/powerpoint/2010/main" val="28051525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09DCC6-5F8D-4650-82B3-86A9B35C5E9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C797B59-59AC-417C-9260-8BD807474B42}"/>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DA6C0D3-FDE6-4FBE-B622-2FC053DB1C5F}"/>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A1EEDC7-772C-4375-8F27-5B04F13AD4EF}"/>
              </a:ext>
            </a:extLst>
          </p:cNvPr>
          <p:cNvSpPr>
            <a:spLocks noGrp="1"/>
          </p:cNvSpPr>
          <p:nvPr>
            <p:ph type="dt" sz="half" idx="10"/>
          </p:nvPr>
        </p:nvSpPr>
        <p:spPr/>
        <p:txBody>
          <a:bodyPr/>
          <a:lstStyle/>
          <a:p>
            <a:fld id="{B2C12C4E-E964-4E3A-AEB7-8B3B353F44D5}" type="datetimeFigureOut">
              <a:rPr lang="en-GB" smtClean="0"/>
              <a:t>16/09/2025</a:t>
            </a:fld>
            <a:endParaRPr lang="en-GB"/>
          </a:p>
        </p:txBody>
      </p:sp>
      <p:sp>
        <p:nvSpPr>
          <p:cNvPr id="6" name="Footer Placeholder 5">
            <a:extLst>
              <a:ext uri="{FF2B5EF4-FFF2-40B4-BE49-F238E27FC236}">
                <a16:creationId xmlns:a16="http://schemas.microsoft.com/office/drawing/2014/main" id="{B6394B01-3018-4573-A674-6FBBF275B29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80D03C0-CA83-4DAE-8525-9AF5781C0CC8}"/>
              </a:ext>
            </a:extLst>
          </p:cNvPr>
          <p:cNvSpPr>
            <a:spLocks noGrp="1"/>
          </p:cNvSpPr>
          <p:nvPr>
            <p:ph type="sldNum" sz="quarter" idx="12"/>
          </p:nvPr>
        </p:nvSpPr>
        <p:spPr/>
        <p:txBody>
          <a:bodyPr/>
          <a:lstStyle/>
          <a:p>
            <a:fld id="{32B7F3AD-DA48-4179-934F-407DBB4FB010}" type="slidenum">
              <a:rPr lang="en-GB" smtClean="0"/>
              <a:t>‹#›</a:t>
            </a:fld>
            <a:endParaRPr lang="en-GB"/>
          </a:p>
        </p:txBody>
      </p:sp>
    </p:spTree>
    <p:extLst>
      <p:ext uri="{BB962C8B-B14F-4D97-AF65-F5344CB8AC3E}">
        <p14:creationId xmlns:p14="http://schemas.microsoft.com/office/powerpoint/2010/main" val="31628470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57D11F-21FE-47D4-B58B-AE53198A5AA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744DC20-FF9B-476E-8A7E-860C2CF9DE6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818FF213-7A53-43EA-ACF1-409ED1289D11}"/>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17B48FCB-8291-4F75-A39D-73726E53059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BC819CEF-E223-4790-B8A0-863CF818B7E5}"/>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9A872FC-BB31-4E48-8A75-B4671AC963F7}"/>
              </a:ext>
            </a:extLst>
          </p:cNvPr>
          <p:cNvSpPr>
            <a:spLocks noGrp="1"/>
          </p:cNvSpPr>
          <p:nvPr>
            <p:ph type="dt" sz="half" idx="10"/>
          </p:nvPr>
        </p:nvSpPr>
        <p:spPr/>
        <p:txBody>
          <a:bodyPr/>
          <a:lstStyle/>
          <a:p>
            <a:fld id="{B2C12C4E-E964-4E3A-AEB7-8B3B353F44D5}" type="datetimeFigureOut">
              <a:rPr lang="en-GB" smtClean="0"/>
              <a:t>16/09/2025</a:t>
            </a:fld>
            <a:endParaRPr lang="en-GB"/>
          </a:p>
        </p:txBody>
      </p:sp>
      <p:sp>
        <p:nvSpPr>
          <p:cNvPr id="8" name="Footer Placeholder 7">
            <a:extLst>
              <a:ext uri="{FF2B5EF4-FFF2-40B4-BE49-F238E27FC236}">
                <a16:creationId xmlns:a16="http://schemas.microsoft.com/office/drawing/2014/main" id="{665DE883-0497-49EE-A9F6-616EF804C7F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779EB77-C8C5-437C-8F25-8F386B78D492}"/>
              </a:ext>
            </a:extLst>
          </p:cNvPr>
          <p:cNvSpPr>
            <a:spLocks noGrp="1"/>
          </p:cNvSpPr>
          <p:nvPr>
            <p:ph type="sldNum" sz="quarter" idx="12"/>
          </p:nvPr>
        </p:nvSpPr>
        <p:spPr/>
        <p:txBody>
          <a:bodyPr/>
          <a:lstStyle/>
          <a:p>
            <a:fld id="{32B7F3AD-DA48-4179-934F-407DBB4FB010}" type="slidenum">
              <a:rPr lang="en-GB" smtClean="0"/>
              <a:t>‹#›</a:t>
            </a:fld>
            <a:endParaRPr lang="en-GB"/>
          </a:p>
        </p:txBody>
      </p:sp>
    </p:spTree>
    <p:extLst>
      <p:ext uri="{BB962C8B-B14F-4D97-AF65-F5344CB8AC3E}">
        <p14:creationId xmlns:p14="http://schemas.microsoft.com/office/powerpoint/2010/main" val="30701296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F86717-1674-476A-BB1A-E5E084B5075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7C5D84D-6307-488A-B7D1-C1CF585D6525}"/>
              </a:ext>
            </a:extLst>
          </p:cNvPr>
          <p:cNvSpPr>
            <a:spLocks noGrp="1"/>
          </p:cNvSpPr>
          <p:nvPr>
            <p:ph type="dt" sz="half" idx="10"/>
          </p:nvPr>
        </p:nvSpPr>
        <p:spPr/>
        <p:txBody>
          <a:bodyPr/>
          <a:lstStyle/>
          <a:p>
            <a:fld id="{B2C12C4E-E964-4E3A-AEB7-8B3B353F44D5}" type="datetimeFigureOut">
              <a:rPr lang="en-GB" smtClean="0"/>
              <a:t>16/09/2025</a:t>
            </a:fld>
            <a:endParaRPr lang="en-GB"/>
          </a:p>
        </p:txBody>
      </p:sp>
      <p:sp>
        <p:nvSpPr>
          <p:cNvPr id="4" name="Footer Placeholder 3">
            <a:extLst>
              <a:ext uri="{FF2B5EF4-FFF2-40B4-BE49-F238E27FC236}">
                <a16:creationId xmlns:a16="http://schemas.microsoft.com/office/drawing/2014/main" id="{EDFED5DC-5B0A-4645-A734-F16213A18F4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D4C4DFE-FE61-464C-B791-D596E6F1895B}"/>
              </a:ext>
            </a:extLst>
          </p:cNvPr>
          <p:cNvSpPr>
            <a:spLocks noGrp="1"/>
          </p:cNvSpPr>
          <p:nvPr>
            <p:ph type="sldNum" sz="quarter" idx="12"/>
          </p:nvPr>
        </p:nvSpPr>
        <p:spPr/>
        <p:txBody>
          <a:bodyPr/>
          <a:lstStyle/>
          <a:p>
            <a:fld id="{32B7F3AD-DA48-4179-934F-407DBB4FB010}" type="slidenum">
              <a:rPr lang="en-GB" smtClean="0"/>
              <a:t>‹#›</a:t>
            </a:fld>
            <a:endParaRPr lang="en-GB"/>
          </a:p>
        </p:txBody>
      </p:sp>
    </p:spTree>
    <p:extLst>
      <p:ext uri="{BB962C8B-B14F-4D97-AF65-F5344CB8AC3E}">
        <p14:creationId xmlns:p14="http://schemas.microsoft.com/office/powerpoint/2010/main" val="28083412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366E86F-2E0A-4B81-99C0-C59A98FB301C}"/>
              </a:ext>
            </a:extLst>
          </p:cNvPr>
          <p:cNvSpPr>
            <a:spLocks noGrp="1"/>
          </p:cNvSpPr>
          <p:nvPr>
            <p:ph type="dt" sz="half" idx="10"/>
          </p:nvPr>
        </p:nvSpPr>
        <p:spPr/>
        <p:txBody>
          <a:bodyPr/>
          <a:lstStyle/>
          <a:p>
            <a:fld id="{B2C12C4E-E964-4E3A-AEB7-8B3B353F44D5}" type="datetimeFigureOut">
              <a:rPr lang="en-GB" smtClean="0"/>
              <a:t>16/09/2025</a:t>
            </a:fld>
            <a:endParaRPr lang="en-GB"/>
          </a:p>
        </p:txBody>
      </p:sp>
      <p:sp>
        <p:nvSpPr>
          <p:cNvPr id="3" name="Footer Placeholder 2">
            <a:extLst>
              <a:ext uri="{FF2B5EF4-FFF2-40B4-BE49-F238E27FC236}">
                <a16:creationId xmlns:a16="http://schemas.microsoft.com/office/drawing/2014/main" id="{8E8EFBA6-E3A3-4069-AF8D-413B2890C96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8026A8E-990E-4B7A-816F-162AFA32D91D}"/>
              </a:ext>
            </a:extLst>
          </p:cNvPr>
          <p:cNvSpPr>
            <a:spLocks noGrp="1"/>
          </p:cNvSpPr>
          <p:nvPr>
            <p:ph type="sldNum" sz="quarter" idx="12"/>
          </p:nvPr>
        </p:nvSpPr>
        <p:spPr/>
        <p:txBody>
          <a:bodyPr/>
          <a:lstStyle/>
          <a:p>
            <a:fld id="{32B7F3AD-DA48-4179-934F-407DBB4FB010}" type="slidenum">
              <a:rPr lang="en-GB" smtClean="0"/>
              <a:t>‹#›</a:t>
            </a:fld>
            <a:endParaRPr lang="en-GB"/>
          </a:p>
        </p:txBody>
      </p:sp>
    </p:spTree>
    <p:extLst>
      <p:ext uri="{BB962C8B-B14F-4D97-AF65-F5344CB8AC3E}">
        <p14:creationId xmlns:p14="http://schemas.microsoft.com/office/powerpoint/2010/main" val="26920484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12FF1B-7DB5-43C2-9EEE-159E568A62A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5338BA3-C73D-40AD-B2A5-AC4403A647B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DB91FC5-516F-4C21-99F8-1B28DA97D2C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F33DDC1A-C2B8-4DF4-853B-448435931E44}"/>
              </a:ext>
            </a:extLst>
          </p:cNvPr>
          <p:cNvSpPr>
            <a:spLocks noGrp="1"/>
          </p:cNvSpPr>
          <p:nvPr>
            <p:ph type="dt" sz="half" idx="10"/>
          </p:nvPr>
        </p:nvSpPr>
        <p:spPr/>
        <p:txBody>
          <a:bodyPr/>
          <a:lstStyle/>
          <a:p>
            <a:fld id="{B2C12C4E-E964-4E3A-AEB7-8B3B353F44D5}" type="datetimeFigureOut">
              <a:rPr lang="en-GB" smtClean="0"/>
              <a:t>16/09/2025</a:t>
            </a:fld>
            <a:endParaRPr lang="en-GB"/>
          </a:p>
        </p:txBody>
      </p:sp>
      <p:sp>
        <p:nvSpPr>
          <p:cNvPr id="6" name="Footer Placeholder 5">
            <a:extLst>
              <a:ext uri="{FF2B5EF4-FFF2-40B4-BE49-F238E27FC236}">
                <a16:creationId xmlns:a16="http://schemas.microsoft.com/office/drawing/2014/main" id="{FD7FD495-594D-44CA-9A63-5F68729286F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DA56777-0BBF-422C-8AA6-60112C029CB8}"/>
              </a:ext>
            </a:extLst>
          </p:cNvPr>
          <p:cNvSpPr>
            <a:spLocks noGrp="1"/>
          </p:cNvSpPr>
          <p:nvPr>
            <p:ph type="sldNum" sz="quarter" idx="12"/>
          </p:nvPr>
        </p:nvSpPr>
        <p:spPr/>
        <p:txBody>
          <a:bodyPr/>
          <a:lstStyle/>
          <a:p>
            <a:fld id="{32B7F3AD-DA48-4179-934F-407DBB4FB010}" type="slidenum">
              <a:rPr lang="en-GB" smtClean="0"/>
              <a:t>‹#›</a:t>
            </a:fld>
            <a:endParaRPr lang="en-GB"/>
          </a:p>
        </p:txBody>
      </p:sp>
    </p:spTree>
    <p:extLst>
      <p:ext uri="{BB962C8B-B14F-4D97-AF65-F5344CB8AC3E}">
        <p14:creationId xmlns:p14="http://schemas.microsoft.com/office/powerpoint/2010/main" val="2324001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B794E5-B47A-4087-B358-5F2B19739C9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425E9123-79AA-4A6B-8364-9C65CF74800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A5BD7621-A77B-4239-B076-D321A549DDC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1477656F-4797-40FA-96FB-F2FC0FF7275F}"/>
              </a:ext>
            </a:extLst>
          </p:cNvPr>
          <p:cNvSpPr>
            <a:spLocks noGrp="1"/>
          </p:cNvSpPr>
          <p:nvPr>
            <p:ph type="dt" sz="half" idx="10"/>
          </p:nvPr>
        </p:nvSpPr>
        <p:spPr/>
        <p:txBody>
          <a:bodyPr/>
          <a:lstStyle/>
          <a:p>
            <a:fld id="{B2C12C4E-E964-4E3A-AEB7-8B3B353F44D5}" type="datetimeFigureOut">
              <a:rPr lang="en-GB" smtClean="0"/>
              <a:t>16/09/2025</a:t>
            </a:fld>
            <a:endParaRPr lang="en-GB"/>
          </a:p>
        </p:txBody>
      </p:sp>
      <p:sp>
        <p:nvSpPr>
          <p:cNvPr id="6" name="Footer Placeholder 5">
            <a:extLst>
              <a:ext uri="{FF2B5EF4-FFF2-40B4-BE49-F238E27FC236}">
                <a16:creationId xmlns:a16="http://schemas.microsoft.com/office/drawing/2014/main" id="{743ACE49-1593-4AC5-9487-BE42E0C0F28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0BE3D7B-F50A-4D12-8031-DB8C7250A083}"/>
              </a:ext>
            </a:extLst>
          </p:cNvPr>
          <p:cNvSpPr>
            <a:spLocks noGrp="1"/>
          </p:cNvSpPr>
          <p:nvPr>
            <p:ph type="sldNum" sz="quarter" idx="12"/>
          </p:nvPr>
        </p:nvSpPr>
        <p:spPr/>
        <p:txBody>
          <a:bodyPr/>
          <a:lstStyle/>
          <a:p>
            <a:fld id="{32B7F3AD-DA48-4179-934F-407DBB4FB010}" type="slidenum">
              <a:rPr lang="en-GB" smtClean="0"/>
              <a:t>‹#›</a:t>
            </a:fld>
            <a:endParaRPr lang="en-GB"/>
          </a:p>
        </p:txBody>
      </p:sp>
    </p:spTree>
    <p:extLst>
      <p:ext uri="{BB962C8B-B14F-4D97-AF65-F5344CB8AC3E}">
        <p14:creationId xmlns:p14="http://schemas.microsoft.com/office/powerpoint/2010/main" val="38346069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30EBAD-1D30-4B8E-BB84-4072B6BB3D6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F1C64A1-626F-41B0-9661-BE733F32B66C}"/>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72D8A8C-B736-4AD4-9825-D245DEAE2282}"/>
              </a:ext>
            </a:extLst>
          </p:cNvPr>
          <p:cNvSpPr>
            <a:spLocks noGrp="1"/>
          </p:cNvSpPr>
          <p:nvPr>
            <p:ph type="dt" sz="half" idx="10"/>
          </p:nvPr>
        </p:nvSpPr>
        <p:spPr/>
        <p:txBody>
          <a:bodyPr/>
          <a:lstStyle/>
          <a:p>
            <a:fld id="{B2C12C4E-E964-4E3A-AEB7-8B3B353F44D5}" type="datetimeFigureOut">
              <a:rPr lang="en-GB" smtClean="0"/>
              <a:t>16/09/2025</a:t>
            </a:fld>
            <a:endParaRPr lang="en-GB"/>
          </a:p>
        </p:txBody>
      </p:sp>
      <p:sp>
        <p:nvSpPr>
          <p:cNvPr id="5" name="Footer Placeholder 4">
            <a:extLst>
              <a:ext uri="{FF2B5EF4-FFF2-40B4-BE49-F238E27FC236}">
                <a16:creationId xmlns:a16="http://schemas.microsoft.com/office/drawing/2014/main" id="{13A8C290-08D2-4E97-9BAF-71704C53D4D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EBC56AF-1BC5-4361-90EF-480F2CF07BAF}"/>
              </a:ext>
            </a:extLst>
          </p:cNvPr>
          <p:cNvSpPr>
            <a:spLocks noGrp="1"/>
          </p:cNvSpPr>
          <p:nvPr>
            <p:ph type="sldNum" sz="quarter" idx="12"/>
          </p:nvPr>
        </p:nvSpPr>
        <p:spPr/>
        <p:txBody>
          <a:bodyPr/>
          <a:lstStyle/>
          <a:p>
            <a:fld id="{32B7F3AD-DA48-4179-934F-407DBB4FB010}" type="slidenum">
              <a:rPr lang="en-GB" smtClean="0"/>
              <a:t>‹#›</a:t>
            </a:fld>
            <a:endParaRPr lang="en-GB"/>
          </a:p>
        </p:txBody>
      </p:sp>
    </p:spTree>
    <p:extLst>
      <p:ext uri="{BB962C8B-B14F-4D97-AF65-F5344CB8AC3E}">
        <p14:creationId xmlns:p14="http://schemas.microsoft.com/office/powerpoint/2010/main" val="41926419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F2DBF01-5FDF-4C5F-A8A2-DD91F373066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6D303B2-AEF1-40A0-8D77-C98D915FAD0E}"/>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2092C4D-6789-4A42-80E5-C72009E81A71}"/>
              </a:ext>
            </a:extLst>
          </p:cNvPr>
          <p:cNvSpPr>
            <a:spLocks noGrp="1"/>
          </p:cNvSpPr>
          <p:nvPr>
            <p:ph type="dt" sz="half" idx="10"/>
          </p:nvPr>
        </p:nvSpPr>
        <p:spPr/>
        <p:txBody>
          <a:bodyPr/>
          <a:lstStyle/>
          <a:p>
            <a:fld id="{B2C12C4E-E964-4E3A-AEB7-8B3B353F44D5}" type="datetimeFigureOut">
              <a:rPr lang="en-GB" smtClean="0"/>
              <a:t>16/09/2025</a:t>
            </a:fld>
            <a:endParaRPr lang="en-GB"/>
          </a:p>
        </p:txBody>
      </p:sp>
      <p:sp>
        <p:nvSpPr>
          <p:cNvPr id="5" name="Footer Placeholder 4">
            <a:extLst>
              <a:ext uri="{FF2B5EF4-FFF2-40B4-BE49-F238E27FC236}">
                <a16:creationId xmlns:a16="http://schemas.microsoft.com/office/drawing/2014/main" id="{11075DDC-EF34-46B3-B20D-2B413AF07AD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950DE11-7CCB-41E6-BC88-681B6E237FA9}"/>
              </a:ext>
            </a:extLst>
          </p:cNvPr>
          <p:cNvSpPr>
            <a:spLocks noGrp="1"/>
          </p:cNvSpPr>
          <p:nvPr>
            <p:ph type="sldNum" sz="quarter" idx="12"/>
          </p:nvPr>
        </p:nvSpPr>
        <p:spPr/>
        <p:txBody>
          <a:bodyPr/>
          <a:lstStyle/>
          <a:p>
            <a:fld id="{32B7F3AD-DA48-4179-934F-407DBB4FB010}" type="slidenum">
              <a:rPr lang="en-GB" smtClean="0"/>
              <a:t>‹#›</a:t>
            </a:fld>
            <a:endParaRPr lang="en-GB"/>
          </a:p>
        </p:txBody>
      </p:sp>
    </p:spTree>
    <p:extLst>
      <p:ext uri="{BB962C8B-B14F-4D97-AF65-F5344CB8AC3E}">
        <p14:creationId xmlns:p14="http://schemas.microsoft.com/office/powerpoint/2010/main" val="17683964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D0C96D1-22C5-4C51-A756-F23DB76524A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C8F4A10-DD93-4887-84A9-A5B423C9003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6253D3C-2AA9-4876-BF0A-B11DED92DF4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2C12C4E-E964-4E3A-AEB7-8B3B353F44D5}" type="datetimeFigureOut">
              <a:rPr lang="en-GB" smtClean="0"/>
              <a:t>16/09/2025</a:t>
            </a:fld>
            <a:endParaRPr lang="en-GB"/>
          </a:p>
        </p:txBody>
      </p:sp>
      <p:sp>
        <p:nvSpPr>
          <p:cNvPr id="5" name="Footer Placeholder 4">
            <a:extLst>
              <a:ext uri="{FF2B5EF4-FFF2-40B4-BE49-F238E27FC236}">
                <a16:creationId xmlns:a16="http://schemas.microsoft.com/office/drawing/2014/main" id="{03700D48-08DF-4CBE-B3C2-DBEB237FD2D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B92A7E1E-96F9-4335-BEC4-F4C8B8D16F6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2B7F3AD-DA48-4179-934F-407DBB4FB010}" type="slidenum">
              <a:rPr lang="en-GB" smtClean="0"/>
              <a:t>‹#›</a:t>
            </a:fld>
            <a:endParaRPr lang="en-GB"/>
          </a:p>
        </p:txBody>
      </p:sp>
    </p:spTree>
    <p:extLst>
      <p:ext uri="{BB962C8B-B14F-4D97-AF65-F5344CB8AC3E}">
        <p14:creationId xmlns:p14="http://schemas.microsoft.com/office/powerpoint/2010/main" val="291184069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gov.uk/government/publications/early-years-foundation-stage-framework--2"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youtube.com/watch?v=uu7Z_ka_asE"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www.youtube.com/watch?v=-FaxBoCvNqM" TargetMode="External"/><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s://whiterosemaths.com/resources" TargetMode="External"/><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image" Target="../media/image17.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www.youtube.com/watch?v=-ZtjFIvA_fs&amp;t=7s" TargetMode="External"/><Relationship Id="rId2" Type="http://schemas.openxmlformats.org/officeDocument/2006/relationships/hyperlink" Target="https://youtu.be/shlSQrleibs" TargetMode="External"/><Relationship Id="rId1" Type="http://schemas.openxmlformats.org/officeDocument/2006/relationships/slideLayout" Target="../slideLayouts/slideLayout2.xml"/><Relationship Id="rId5" Type="http://schemas.openxmlformats.org/officeDocument/2006/relationships/image" Target="../media/image23.png"/><Relationship Id="rId4" Type="http://schemas.openxmlformats.org/officeDocument/2006/relationships/image" Target="../media/image22.png"/></Relationships>
</file>

<file path=ppt/slides/_rels/slide1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hyperlink" Target="https://www.littlewandlelettersandsounds.org.uk/resources/for-parents/"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2.xml"/><Relationship Id="rId4" Type="http://schemas.openxmlformats.org/officeDocument/2006/relationships/image" Target="../media/image37.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2" Type="http://schemas.openxmlformats.org/officeDocument/2006/relationships/hyperlink" Target="https://www.nspcc.org.uk/keeping-children-safe/online-safety/talking-child-online-safety/" TargetMode="Externa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39.png"/><Relationship Id="rId4" Type="http://schemas.openxmlformats.org/officeDocument/2006/relationships/hyperlink" Target="https://www.plaxtol.kent.sch.uk/a-parents-guide-to-phonic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3F6C890-4C4F-4FCF-AAA4-552AB3E7623F}"/>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2808514" y="209006"/>
            <a:ext cx="6703786" cy="6556602"/>
          </a:xfrm>
          <a:prstGeom prst="rect">
            <a:avLst/>
          </a:prstGeom>
          <a:noFill/>
        </p:spPr>
      </p:pic>
      <p:sp>
        <p:nvSpPr>
          <p:cNvPr id="2" name="Title 1">
            <a:extLst>
              <a:ext uri="{FF2B5EF4-FFF2-40B4-BE49-F238E27FC236}">
                <a16:creationId xmlns:a16="http://schemas.microsoft.com/office/drawing/2014/main" id="{1E2FD272-F63D-4BA6-8E1E-FAA62DD9831E}"/>
              </a:ext>
            </a:extLst>
          </p:cNvPr>
          <p:cNvSpPr>
            <a:spLocks noGrp="1"/>
          </p:cNvSpPr>
          <p:nvPr>
            <p:ph type="ctrTitle"/>
          </p:nvPr>
        </p:nvSpPr>
        <p:spPr>
          <a:xfrm>
            <a:off x="1524000" y="2467838"/>
            <a:ext cx="9144000" cy="2387600"/>
          </a:xfrm>
        </p:spPr>
        <p:txBody>
          <a:bodyPr/>
          <a:lstStyle/>
          <a:p>
            <a:r>
              <a:rPr lang="en-GB" b="1" dirty="0">
                <a:latin typeface="Segoe Print" panose="02000600000000000000" pitchFamily="2" charset="0"/>
              </a:rPr>
              <a:t>Rabbit Class Parent Talk </a:t>
            </a:r>
          </a:p>
        </p:txBody>
      </p:sp>
    </p:spTree>
    <p:extLst>
      <p:ext uri="{BB962C8B-B14F-4D97-AF65-F5344CB8AC3E}">
        <p14:creationId xmlns:p14="http://schemas.microsoft.com/office/powerpoint/2010/main" val="4359227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8B7FEC-FE3E-4799-8B7E-5482B9C76C7E}"/>
              </a:ext>
            </a:extLst>
          </p:cNvPr>
          <p:cNvSpPr>
            <a:spLocks noGrp="1"/>
          </p:cNvSpPr>
          <p:nvPr>
            <p:ph type="title"/>
          </p:nvPr>
        </p:nvSpPr>
        <p:spPr>
          <a:xfrm>
            <a:off x="838200" y="365126"/>
            <a:ext cx="10515600" cy="992620"/>
          </a:xfrm>
        </p:spPr>
        <p:txBody>
          <a:bodyPr/>
          <a:lstStyle/>
          <a:p>
            <a:r>
              <a:rPr lang="en-GB" b="1" dirty="0">
                <a:latin typeface="Segoe Print" panose="02000600000000000000" pitchFamily="2" charset="0"/>
              </a:rPr>
              <a:t>Adults</a:t>
            </a:r>
            <a:r>
              <a:rPr lang="en-GB" dirty="0">
                <a:latin typeface="Segoe Print" panose="02000600000000000000" pitchFamily="2" charset="0"/>
              </a:rPr>
              <a:t> </a:t>
            </a:r>
          </a:p>
        </p:txBody>
      </p:sp>
      <p:pic>
        <p:nvPicPr>
          <p:cNvPr id="4" name="Picture 3">
            <a:extLst>
              <a:ext uri="{FF2B5EF4-FFF2-40B4-BE49-F238E27FC236}">
                <a16:creationId xmlns:a16="http://schemas.microsoft.com/office/drawing/2014/main" id="{515BAD4F-7A8D-4B7C-8DBE-52703125A22A}"/>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2808514" y="173496"/>
            <a:ext cx="6703786" cy="6556602"/>
          </a:xfrm>
          <a:prstGeom prst="rect">
            <a:avLst/>
          </a:prstGeom>
          <a:noFill/>
        </p:spPr>
      </p:pic>
      <p:sp>
        <p:nvSpPr>
          <p:cNvPr id="3" name="Content Placeholder 2">
            <a:extLst>
              <a:ext uri="{FF2B5EF4-FFF2-40B4-BE49-F238E27FC236}">
                <a16:creationId xmlns:a16="http://schemas.microsoft.com/office/drawing/2014/main" id="{8A31D899-2B6B-48AB-924C-E98CE3054334}"/>
              </a:ext>
            </a:extLst>
          </p:cNvPr>
          <p:cNvSpPr>
            <a:spLocks noGrp="1"/>
          </p:cNvSpPr>
          <p:nvPr>
            <p:ph idx="1"/>
          </p:nvPr>
        </p:nvSpPr>
        <p:spPr>
          <a:xfrm>
            <a:off x="838200" y="1228436"/>
            <a:ext cx="10515600" cy="5456067"/>
          </a:xfrm>
        </p:spPr>
        <p:txBody>
          <a:bodyPr vert="horz" lIns="91440" tIns="45720" rIns="91440" bIns="45720" rtlCol="0" anchor="t">
            <a:normAutofit lnSpcReduction="10000"/>
          </a:bodyPr>
          <a:lstStyle/>
          <a:p>
            <a:r>
              <a:rPr lang="en-GB" dirty="0">
                <a:latin typeface="Segoe Print"/>
              </a:rPr>
              <a:t>Mrs Black – teaches 4 days a week. </a:t>
            </a:r>
            <a:endParaRPr lang="en-GB" dirty="0">
              <a:latin typeface="Segoe Print" panose="02000600000000000000" pitchFamily="2" charset="0"/>
            </a:endParaRPr>
          </a:p>
          <a:p>
            <a:pPr marL="0" indent="0">
              <a:buNone/>
            </a:pPr>
            <a:r>
              <a:rPr lang="en-GB" dirty="0">
                <a:latin typeface="Segoe Print"/>
              </a:rPr>
              <a:t> Early Years specialist </a:t>
            </a:r>
            <a:endParaRPr lang="en-GB" dirty="0">
              <a:latin typeface="Segoe Print" panose="02000600000000000000" pitchFamily="2" charset="0"/>
            </a:endParaRPr>
          </a:p>
          <a:p>
            <a:pPr marL="0" indent="0">
              <a:buNone/>
            </a:pPr>
            <a:endParaRPr lang="en-GB" dirty="0">
              <a:latin typeface="Segoe Print" panose="02000600000000000000" pitchFamily="2" charset="0"/>
            </a:endParaRPr>
          </a:p>
          <a:p>
            <a:r>
              <a:rPr lang="en-GB" dirty="0">
                <a:latin typeface="Segoe Print" panose="02000600000000000000" pitchFamily="2" charset="0"/>
              </a:rPr>
              <a:t>Miss </a:t>
            </a:r>
            <a:r>
              <a:rPr lang="en-GB" dirty="0" err="1">
                <a:latin typeface="Segoe Print" panose="02000600000000000000" pitchFamily="2" charset="0"/>
              </a:rPr>
              <a:t>Cleisham</a:t>
            </a:r>
            <a:r>
              <a:rPr lang="en-GB" dirty="0">
                <a:latin typeface="Segoe Print" panose="02000600000000000000" pitchFamily="2" charset="0"/>
              </a:rPr>
              <a:t> – teaches Thursday. Early years trained and Early Years specialist </a:t>
            </a:r>
          </a:p>
          <a:p>
            <a:pPr marL="0" indent="0">
              <a:buNone/>
            </a:pPr>
            <a:endParaRPr lang="en-GB" dirty="0">
              <a:latin typeface="Segoe Print" panose="02000600000000000000" pitchFamily="2" charset="0"/>
            </a:endParaRPr>
          </a:p>
          <a:p>
            <a:r>
              <a:rPr lang="en-GB" dirty="0">
                <a:latin typeface="Segoe Print" panose="02000600000000000000" pitchFamily="2" charset="0"/>
              </a:rPr>
              <a:t>Mrs Millett – Teaching Assistant Monday</a:t>
            </a:r>
          </a:p>
          <a:p>
            <a:endParaRPr lang="en-GB" dirty="0">
              <a:latin typeface="Segoe Print" panose="02000600000000000000" pitchFamily="2" charset="0"/>
            </a:endParaRPr>
          </a:p>
          <a:p>
            <a:r>
              <a:rPr lang="en-GB" dirty="0">
                <a:latin typeface="Segoe Print" panose="02000600000000000000" pitchFamily="2" charset="0"/>
              </a:rPr>
              <a:t>Mrs Hammerton– Teaching Assistant Tuesday – Friday</a:t>
            </a:r>
          </a:p>
          <a:p>
            <a:endParaRPr lang="en-GB" dirty="0">
              <a:latin typeface="Segoe Print" panose="02000600000000000000" pitchFamily="2" charset="0"/>
            </a:endParaRPr>
          </a:p>
          <a:p>
            <a:r>
              <a:rPr lang="en-GB" dirty="0">
                <a:latin typeface="Segoe Print" panose="02000600000000000000" pitchFamily="2" charset="0"/>
              </a:rPr>
              <a:t>Miss Harvey – Volunteer helper every morning</a:t>
            </a:r>
          </a:p>
        </p:txBody>
      </p:sp>
    </p:spTree>
    <p:extLst>
      <p:ext uri="{BB962C8B-B14F-4D97-AF65-F5344CB8AC3E}">
        <p14:creationId xmlns:p14="http://schemas.microsoft.com/office/powerpoint/2010/main" val="42101105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E2A7C3C-3291-4516-9A0F-244C7D2F2155}"/>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2808514" y="173496"/>
            <a:ext cx="6703786" cy="6556602"/>
          </a:xfrm>
          <a:prstGeom prst="rect">
            <a:avLst/>
          </a:prstGeom>
          <a:noFill/>
        </p:spPr>
      </p:pic>
      <p:sp>
        <p:nvSpPr>
          <p:cNvPr id="2" name="Title 1">
            <a:extLst>
              <a:ext uri="{FF2B5EF4-FFF2-40B4-BE49-F238E27FC236}">
                <a16:creationId xmlns:a16="http://schemas.microsoft.com/office/drawing/2014/main" id="{645ADE60-247E-4A7A-A89A-CB3B917D330C}"/>
              </a:ext>
            </a:extLst>
          </p:cNvPr>
          <p:cNvSpPr>
            <a:spLocks noGrp="1"/>
          </p:cNvSpPr>
          <p:nvPr>
            <p:ph type="title"/>
          </p:nvPr>
        </p:nvSpPr>
        <p:spPr/>
        <p:txBody>
          <a:bodyPr/>
          <a:lstStyle/>
          <a:p>
            <a:r>
              <a:rPr lang="en-GB" b="1" dirty="0">
                <a:latin typeface="Segoe Print" panose="02000600000000000000" pitchFamily="2" charset="0"/>
              </a:rPr>
              <a:t>Behaviour and Expectations</a:t>
            </a:r>
          </a:p>
        </p:txBody>
      </p:sp>
      <p:sp>
        <p:nvSpPr>
          <p:cNvPr id="3" name="Content Placeholder 2">
            <a:extLst>
              <a:ext uri="{FF2B5EF4-FFF2-40B4-BE49-F238E27FC236}">
                <a16:creationId xmlns:a16="http://schemas.microsoft.com/office/drawing/2014/main" id="{A22F7097-FD94-4876-9A2F-BB8C7801034D}"/>
              </a:ext>
            </a:extLst>
          </p:cNvPr>
          <p:cNvSpPr>
            <a:spLocks noGrp="1"/>
          </p:cNvSpPr>
          <p:nvPr>
            <p:ph idx="1"/>
          </p:nvPr>
        </p:nvSpPr>
        <p:spPr/>
        <p:txBody>
          <a:bodyPr>
            <a:normAutofit fontScale="77500" lnSpcReduction="20000"/>
          </a:bodyPr>
          <a:lstStyle/>
          <a:p>
            <a:pPr>
              <a:lnSpc>
                <a:spcPct val="120000"/>
              </a:lnSpc>
            </a:pPr>
            <a:r>
              <a:rPr lang="en-GB" dirty="0">
                <a:latin typeface="Segoe Print" panose="02000600000000000000" pitchFamily="2" charset="0"/>
              </a:rPr>
              <a:t>The first few weeks and months will be spent settling children in, setting expectations and creating a whole class ethos and culture. </a:t>
            </a:r>
          </a:p>
          <a:p>
            <a:pPr>
              <a:lnSpc>
                <a:spcPct val="120000"/>
              </a:lnSpc>
            </a:pPr>
            <a:r>
              <a:rPr lang="en-GB" dirty="0">
                <a:latin typeface="Segoe Print" panose="02000600000000000000" pitchFamily="2" charset="0"/>
              </a:rPr>
              <a:t>Behaviour policy is available on school website. </a:t>
            </a:r>
          </a:p>
          <a:p>
            <a:pPr>
              <a:lnSpc>
                <a:spcPct val="120000"/>
              </a:lnSpc>
            </a:pPr>
            <a:r>
              <a:rPr lang="en-GB" dirty="0">
                <a:latin typeface="Segoe Print" panose="02000600000000000000" pitchFamily="2" charset="0"/>
              </a:rPr>
              <a:t>Incredibly nurturing and focus primarily on praise and reward. </a:t>
            </a:r>
          </a:p>
          <a:p>
            <a:pPr>
              <a:lnSpc>
                <a:spcPct val="120000"/>
              </a:lnSpc>
            </a:pPr>
            <a:r>
              <a:rPr lang="en-GB" dirty="0">
                <a:latin typeface="Segoe Print" panose="02000600000000000000" pitchFamily="2" charset="0"/>
              </a:rPr>
              <a:t>We will celebrate children’s good behaviour and acts of kindness and helpfulness. </a:t>
            </a:r>
          </a:p>
          <a:p>
            <a:pPr>
              <a:lnSpc>
                <a:spcPct val="120000"/>
              </a:lnSpc>
            </a:pPr>
            <a:r>
              <a:rPr lang="en-GB" dirty="0">
                <a:latin typeface="Segoe Print" panose="02000600000000000000" pitchFamily="2" charset="0"/>
              </a:rPr>
              <a:t>We will give children marbles to put in the jar throughout the day. </a:t>
            </a:r>
          </a:p>
          <a:p>
            <a:pPr>
              <a:lnSpc>
                <a:spcPct val="120000"/>
              </a:lnSpc>
            </a:pPr>
            <a:r>
              <a:rPr lang="en-GB" dirty="0">
                <a:latin typeface="Segoe Print" panose="02000600000000000000" pitchFamily="2" charset="0"/>
              </a:rPr>
              <a:t>There will be Headteacher Awards in Friday assemblies.  </a:t>
            </a:r>
          </a:p>
        </p:txBody>
      </p:sp>
    </p:spTree>
    <p:extLst>
      <p:ext uri="{BB962C8B-B14F-4D97-AF65-F5344CB8AC3E}">
        <p14:creationId xmlns:p14="http://schemas.microsoft.com/office/powerpoint/2010/main" val="38019867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1F01A41-F85A-4DFA-8BA0-4415D5F60177}"/>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2808514" y="173496"/>
            <a:ext cx="6703786" cy="6556602"/>
          </a:xfrm>
          <a:prstGeom prst="rect">
            <a:avLst/>
          </a:prstGeom>
          <a:noFill/>
        </p:spPr>
      </p:pic>
      <p:sp>
        <p:nvSpPr>
          <p:cNvPr id="2" name="Title 1">
            <a:extLst>
              <a:ext uri="{FF2B5EF4-FFF2-40B4-BE49-F238E27FC236}">
                <a16:creationId xmlns:a16="http://schemas.microsoft.com/office/drawing/2014/main" id="{AECCAE16-CDF8-4B38-AED2-5AD1B3B0CA34}"/>
              </a:ext>
            </a:extLst>
          </p:cNvPr>
          <p:cNvSpPr>
            <a:spLocks noGrp="1"/>
          </p:cNvSpPr>
          <p:nvPr>
            <p:ph type="title"/>
          </p:nvPr>
        </p:nvSpPr>
        <p:spPr/>
        <p:txBody>
          <a:bodyPr/>
          <a:lstStyle/>
          <a:p>
            <a:pPr>
              <a:lnSpc>
                <a:spcPct val="100000"/>
              </a:lnSpc>
            </a:pPr>
            <a:r>
              <a:rPr lang="en-GB" b="1" dirty="0">
                <a:latin typeface="Segoe Print" panose="02000600000000000000" pitchFamily="2" charset="0"/>
              </a:rPr>
              <a:t>Classroom</a:t>
            </a:r>
          </a:p>
        </p:txBody>
      </p:sp>
      <p:sp>
        <p:nvSpPr>
          <p:cNvPr id="3" name="Content Placeholder 2">
            <a:extLst>
              <a:ext uri="{FF2B5EF4-FFF2-40B4-BE49-F238E27FC236}">
                <a16:creationId xmlns:a16="http://schemas.microsoft.com/office/drawing/2014/main" id="{F5C46CA8-818A-45D4-8CE3-1FC62FCA8E28}"/>
              </a:ext>
            </a:extLst>
          </p:cNvPr>
          <p:cNvSpPr>
            <a:spLocks noGrp="1"/>
          </p:cNvSpPr>
          <p:nvPr>
            <p:ph idx="1"/>
          </p:nvPr>
        </p:nvSpPr>
        <p:spPr/>
        <p:txBody>
          <a:bodyPr>
            <a:normAutofit/>
          </a:bodyPr>
          <a:lstStyle/>
          <a:p>
            <a:pPr>
              <a:lnSpc>
                <a:spcPct val="100000"/>
              </a:lnSpc>
            </a:pPr>
            <a:r>
              <a:rPr lang="en-GB" dirty="0">
                <a:latin typeface="Segoe Print" panose="02000600000000000000" pitchFamily="2" charset="0"/>
              </a:rPr>
              <a:t>Different areas within the indoor and outdoor area. The children ‘free-flow’ and choose their area for learning. </a:t>
            </a:r>
          </a:p>
          <a:p>
            <a:pPr>
              <a:lnSpc>
                <a:spcPct val="100000"/>
              </a:lnSpc>
            </a:pPr>
            <a:r>
              <a:rPr lang="en-GB" dirty="0">
                <a:latin typeface="Segoe Print" panose="02000600000000000000" pitchFamily="2" charset="0"/>
              </a:rPr>
              <a:t>Lots of floor space for the children to spread out. </a:t>
            </a:r>
          </a:p>
          <a:p>
            <a:pPr>
              <a:lnSpc>
                <a:spcPct val="100000"/>
              </a:lnSpc>
            </a:pPr>
            <a:r>
              <a:rPr lang="en-GB" dirty="0">
                <a:latin typeface="Segoe Print" panose="02000600000000000000" pitchFamily="2" charset="0"/>
              </a:rPr>
              <a:t>Quality resources accessible by the children. </a:t>
            </a:r>
          </a:p>
          <a:p>
            <a:pPr>
              <a:lnSpc>
                <a:spcPct val="100000"/>
              </a:lnSpc>
            </a:pPr>
            <a:r>
              <a:rPr lang="en-GB" dirty="0">
                <a:latin typeface="Segoe Print" panose="02000600000000000000" pitchFamily="2" charset="0"/>
              </a:rPr>
              <a:t>Language and vocabulary rich environment.</a:t>
            </a:r>
          </a:p>
          <a:p>
            <a:pPr>
              <a:lnSpc>
                <a:spcPct val="100000"/>
              </a:lnSpc>
            </a:pPr>
            <a:r>
              <a:rPr lang="en-GB" dirty="0">
                <a:latin typeface="Segoe Print" panose="02000600000000000000" pitchFamily="2" charset="0"/>
              </a:rPr>
              <a:t>Resources enhanced throughout each week according to what the children have been doing. </a:t>
            </a:r>
          </a:p>
          <a:p>
            <a:pPr marL="0" indent="0">
              <a:lnSpc>
                <a:spcPct val="100000"/>
              </a:lnSpc>
              <a:buNone/>
            </a:pPr>
            <a:endParaRPr lang="en-GB" dirty="0">
              <a:latin typeface="Segoe Print" panose="02000600000000000000" pitchFamily="2" charset="0"/>
            </a:endParaRPr>
          </a:p>
          <a:p>
            <a:pPr marL="0" indent="0">
              <a:lnSpc>
                <a:spcPct val="100000"/>
              </a:lnSpc>
              <a:buNone/>
            </a:pPr>
            <a:endParaRPr lang="en-GB" dirty="0">
              <a:latin typeface="Segoe Print" panose="02000600000000000000" pitchFamily="2" charset="0"/>
            </a:endParaRPr>
          </a:p>
        </p:txBody>
      </p:sp>
    </p:spTree>
    <p:extLst>
      <p:ext uri="{BB962C8B-B14F-4D97-AF65-F5344CB8AC3E}">
        <p14:creationId xmlns:p14="http://schemas.microsoft.com/office/powerpoint/2010/main" val="3446253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8D8593-83CE-4AEA-A534-601FA3CC32F4}"/>
              </a:ext>
            </a:extLst>
          </p:cNvPr>
          <p:cNvSpPr>
            <a:spLocks noGrp="1"/>
          </p:cNvSpPr>
          <p:nvPr>
            <p:ph type="title"/>
          </p:nvPr>
        </p:nvSpPr>
        <p:spPr/>
        <p:txBody>
          <a:bodyPr/>
          <a:lstStyle/>
          <a:p>
            <a:r>
              <a:rPr lang="en-GB" b="1" dirty="0">
                <a:latin typeface="Segoe Print" panose="02000600000000000000" pitchFamily="2" charset="0"/>
              </a:rPr>
              <a:t>EYFS Framework</a:t>
            </a:r>
          </a:p>
        </p:txBody>
      </p:sp>
      <p:pic>
        <p:nvPicPr>
          <p:cNvPr id="7" name="Content Placeholder 6">
            <a:hlinkClick r:id="rId2"/>
            <a:extLst>
              <a:ext uri="{FF2B5EF4-FFF2-40B4-BE49-F238E27FC236}">
                <a16:creationId xmlns:a16="http://schemas.microsoft.com/office/drawing/2014/main" id="{294C0F52-7153-462D-B6B0-7A3591919F2B}"/>
              </a:ext>
            </a:extLst>
          </p:cNvPr>
          <p:cNvPicPr>
            <a:picLocks noGrp="1" noChangeAspect="1"/>
          </p:cNvPicPr>
          <p:nvPr>
            <p:ph idx="1"/>
          </p:nvPr>
        </p:nvPicPr>
        <p:blipFill>
          <a:blip r:embed="rId3"/>
          <a:stretch>
            <a:fillRect/>
          </a:stretch>
        </p:blipFill>
        <p:spPr>
          <a:xfrm>
            <a:off x="1158230" y="1332412"/>
            <a:ext cx="9578806" cy="5394960"/>
          </a:xfrm>
          <a:prstGeom prst="rect">
            <a:avLst/>
          </a:prstGeom>
        </p:spPr>
      </p:pic>
      <p:sp>
        <p:nvSpPr>
          <p:cNvPr id="5" name="Arrow: Down 4">
            <a:extLst>
              <a:ext uri="{FF2B5EF4-FFF2-40B4-BE49-F238E27FC236}">
                <a16:creationId xmlns:a16="http://schemas.microsoft.com/office/drawing/2014/main" id="{CFCDC9B8-8A2C-44EF-96D0-46B78CF7CB07}"/>
              </a:ext>
            </a:extLst>
          </p:cNvPr>
          <p:cNvSpPr/>
          <p:nvPr/>
        </p:nvSpPr>
        <p:spPr>
          <a:xfrm>
            <a:off x="9477074" y="823810"/>
            <a:ext cx="1045563" cy="50860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dirty="0"/>
              <a:t>hyperlink</a:t>
            </a:r>
          </a:p>
        </p:txBody>
      </p:sp>
    </p:spTree>
    <p:extLst>
      <p:ext uri="{BB962C8B-B14F-4D97-AF65-F5344CB8AC3E}">
        <p14:creationId xmlns:p14="http://schemas.microsoft.com/office/powerpoint/2010/main" val="5886462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E87C4D-AF69-415E-8525-8EF127A31807}"/>
              </a:ext>
            </a:extLst>
          </p:cNvPr>
          <p:cNvSpPr>
            <a:spLocks noGrp="1"/>
          </p:cNvSpPr>
          <p:nvPr>
            <p:ph type="title"/>
          </p:nvPr>
        </p:nvSpPr>
        <p:spPr/>
        <p:txBody>
          <a:bodyPr/>
          <a:lstStyle/>
          <a:p>
            <a:r>
              <a:rPr lang="en-GB" b="1" dirty="0">
                <a:latin typeface="Segoe Print" panose="02000600000000000000" pitchFamily="2" charset="0"/>
              </a:rPr>
              <a:t>Early Learning Goals - ELG</a:t>
            </a:r>
          </a:p>
        </p:txBody>
      </p:sp>
      <p:sp>
        <p:nvSpPr>
          <p:cNvPr id="3" name="Content Placeholder 2">
            <a:extLst>
              <a:ext uri="{FF2B5EF4-FFF2-40B4-BE49-F238E27FC236}">
                <a16:creationId xmlns:a16="http://schemas.microsoft.com/office/drawing/2014/main" id="{2709844C-2AC7-4485-9BB8-5EDBD5A1D8AD}"/>
              </a:ext>
            </a:extLst>
          </p:cNvPr>
          <p:cNvSpPr>
            <a:spLocks noGrp="1"/>
          </p:cNvSpPr>
          <p:nvPr>
            <p:ph idx="1"/>
          </p:nvPr>
        </p:nvSpPr>
        <p:spPr/>
        <p:txBody>
          <a:bodyPr/>
          <a:lstStyle/>
          <a:p>
            <a:r>
              <a:rPr lang="en-GB" dirty="0">
                <a:latin typeface="Segoe Print" panose="02000600000000000000" pitchFamily="2" charset="0"/>
              </a:rPr>
              <a:t>The Early Learning Goals (ELGs) are the goals or targets for children to achieve at the end of their reception year. </a:t>
            </a:r>
          </a:p>
          <a:p>
            <a:r>
              <a:rPr lang="en-GB" dirty="0">
                <a:latin typeface="Segoe Print" panose="02000600000000000000" pitchFamily="2" charset="0"/>
              </a:rPr>
              <a:t>The ELGs should be used as an assessment during the summer term/at the end of the reception year.</a:t>
            </a:r>
          </a:p>
          <a:p>
            <a:r>
              <a:rPr lang="en-GB" dirty="0">
                <a:latin typeface="Segoe Print" panose="02000600000000000000" pitchFamily="2" charset="0"/>
              </a:rPr>
              <a:t>There are 17 ELGs across all the areas of learning, however GLD (Good level of development) is calculated using 12. </a:t>
            </a:r>
          </a:p>
        </p:txBody>
      </p:sp>
      <p:pic>
        <p:nvPicPr>
          <p:cNvPr id="4" name="Picture 3">
            <a:hlinkClick r:id="rId2"/>
            <a:extLst>
              <a:ext uri="{FF2B5EF4-FFF2-40B4-BE49-F238E27FC236}">
                <a16:creationId xmlns:a16="http://schemas.microsoft.com/office/drawing/2014/main" id="{7FC4EE03-E9BB-46C5-8501-F869A65E3228}"/>
              </a:ext>
            </a:extLst>
          </p:cNvPr>
          <p:cNvPicPr>
            <a:picLocks noChangeAspect="1"/>
          </p:cNvPicPr>
          <p:nvPr/>
        </p:nvPicPr>
        <p:blipFill>
          <a:blip r:embed="rId3"/>
          <a:stretch>
            <a:fillRect/>
          </a:stretch>
        </p:blipFill>
        <p:spPr>
          <a:xfrm>
            <a:off x="3621268" y="4940300"/>
            <a:ext cx="4505325" cy="1552575"/>
          </a:xfrm>
          <a:prstGeom prst="rect">
            <a:avLst/>
          </a:prstGeom>
        </p:spPr>
      </p:pic>
      <p:sp>
        <p:nvSpPr>
          <p:cNvPr id="6" name="Arrow: Down 5">
            <a:extLst>
              <a:ext uri="{FF2B5EF4-FFF2-40B4-BE49-F238E27FC236}">
                <a16:creationId xmlns:a16="http://schemas.microsoft.com/office/drawing/2014/main" id="{16082824-D806-4731-8A33-95994D6FE5B1}"/>
              </a:ext>
            </a:extLst>
          </p:cNvPr>
          <p:cNvSpPr/>
          <p:nvPr/>
        </p:nvSpPr>
        <p:spPr>
          <a:xfrm rot="16200000">
            <a:off x="2844186" y="5399880"/>
            <a:ext cx="1045563" cy="50860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dirty="0"/>
              <a:t>hyperlink</a:t>
            </a:r>
          </a:p>
        </p:txBody>
      </p:sp>
    </p:spTree>
    <p:extLst>
      <p:ext uri="{BB962C8B-B14F-4D97-AF65-F5344CB8AC3E}">
        <p14:creationId xmlns:p14="http://schemas.microsoft.com/office/powerpoint/2010/main" val="91630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B10424-B411-4224-A6A4-31B73376293D}"/>
              </a:ext>
            </a:extLst>
          </p:cNvPr>
          <p:cNvSpPr>
            <a:spLocks noGrp="1"/>
          </p:cNvSpPr>
          <p:nvPr>
            <p:ph type="title"/>
          </p:nvPr>
        </p:nvSpPr>
        <p:spPr>
          <a:xfrm>
            <a:off x="660646" y="205807"/>
            <a:ext cx="10515600" cy="806727"/>
          </a:xfrm>
        </p:spPr>
        <p:txBody>
          <a:bodyPr/>
          <a:lstStyle/>
          <a:p>
            <a:r>
              <a:rPr lang="en-GB" dirty="0">
                <a:latin typeface="Segoe Print" panose="02000600000000000000" pitchFamily="2" charset="0"/>
              </a:rPr>
              <a:t>A typical day…</a:t>
            </a:r>
          </a:p>
        </p:txBody>
      </p:sp>
      <p:pic>
        <p:nvPicPr>
          <p:cNvPr id="4" name="Picture 3">
            <a:extLst>
              <a:ext uri="{FF2B5EF4-FFF2-40B4-BE49-F238E27FC236}">
                <a16:creationId xmlns:a16="http://schemas.microsoft.com/office/drawing/2014/main" id="{3A0FA168-D777-4C7E-A0D7-13F656648103}"/>
              </a:ext>
            </a:extLst>
          </p:cNvPr>
          <p:cNvPicPr>
            <a:picLocks noChangeAspect="1"/>
          </p:cNvPicPr>
          <p:nvPr/>
        </p:nvPicPr>
        <p:blipFill>
          <a:blip r:embed="rId2"/>
          <a:stretch>
            <a:fillRect/>
          </a:stretch>
        </p:blipFill>
        <p:spPr>
          <a:xfrm>
            <a:off x="1224064" y="942516"/>
            <a:ext cx="8695790" cy="5997426"/>
          </a:xfrm>
          <a:prstGeom prst="rect">
            <a:avLst/>
          </a:prstGeom>
        </p:spPr>
      </p:pic>
    </p:spTree>
    <p:extLst>
      <p:ext uri="{BB962C8B-B14F-4D97-AF65-F5344CB8AC3E}">
        <p14:creationId xmlns:p14="http://schemas.microsoft.com/office/powerpoint/2010/main" val="3019086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8645DC-5B1D-49DB-9BDC-B92433ED671E}"/>
              </a:ext>
            </a:extLst>
          </p:cNvPr>
          <p:cNvSpPr>
            <a:spLocks noGrp="1"/>
          </p:cNvSpPr>
          <p:nvPr>
            <p:ph type="title"/>
          </p:nvPr>
        </p:nvSpPr>
        <p:spPr/>
        <p:txBody>
          <a:bodyPr>
            <a:noAutofit/>
          </a:bodyPr>
          <a:lstStyle/>
          <a:p>
            <a:pPr algn="ctr"/>
            <a:endParaRPr lang="en-GB" sz="8800" dirty="0">
              <a:latin typeface="Segoe Print" panose="02000600000000000000" pitchFamily="2" charset="0"/>
            </a:endParaRPr>
          </a:p>
        </p:txBody>
      </p:sp>
      <p:sp>
        <p:nvSpPr>
          <p:cNvPr id="3" name="Content Placeholder 2">
            <a:extLst>
              <a:ext uri="{FF2B5EF4-FFF2-40B4-BE49-F238E27FC236}">
                <a16:creationId xmlns:a16="http://schemas.microsoft.com/office/drawing/2014/main" id="{659929E6-C26C-4041-A297-7C7518693F02}"/>
              </a:ext>
            </a:extLst>
          </p:cNvPr>
          <p:cNvSpPr>
            <a:spLocks noGrp="1"/>
          </p:cNvSpPr>
          <p:nvPr>
            <p:ph idx="1"/>
          </p:nvPr>
        </p:nvSpPr>
        <p:spPr/>
        <p:txBody>
          <a:bodyPr>
            <a:normAutofit/>
          </a:bodyPr>
          <a:lstStyle/>
          <a:p>
            <a:pPr marL="0" indent="0" algn="ctr">
              <a:buNone/>
            </a:pPr>
            <a:r>
              <a:rPr lang="en-GB" sz="9600" dirty="0">
                <a:latin typeface="Segoe Print" panose="02000600000000000000" pitchFamily="2" charset="0"/>
              </a:rPr>
              <a:t>Curriculum</a:t>
            </a:r>
            <a:endParaRPr lang="en-GB" sz="9600" dirty="0"/>
          </a:p>
        </p:txBody>
      </p:sp>
    </p:spTree>
    <p:extLst>
      <p:ext uri="{BB962C8B-B14F-4D97-AF65-F5344CB8AC3E}">
        <p14:creationId xmlns:p14="http://schemas.microsoft.com/office/powerpoint/2010/main" val="25259822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10AAD7-1903-461E-BA9D-B3817798FF86}"/>
              </a:ext>
            </a:extLst>
          </p:cNvPr>
          <p:cNvSpPr>
            <a:spLocks noGrp="1"/>
          </p:cNvSpPr>
          <p:nvPr>
            <p:ph type="title"/>
          </p:nvPr>
        </p:nvSpPr>
        <p:spPr/>
        <p:txBody>
          <a:bodyPr/>
          <a:lstStyle/>
          <a:p>
            <a:endParaRPr lang="en-GB"/>
          </a:p>
        </p:txBody>
      </p:sp>
      <p:pic>
        <p:nvPicPr>
          <p:cNvPr id="4" name="Content Placeholder 3">
            <a:extLst>
              <a:ext uri="{FF2B5EF4-FFF2-40B4-BE49-F238E27FC236}">
                <a16:creationId xmlns:a16="http://schemas.microsoft.com/office/drawing/2014/main" id="{4081C64A-C07F-4979-8EC0-AE6D0525987F}"/>
              </a:ext>
            </a:extLst>
          </p:cNvPr>
          <p:cNvPicPr>
            <a:picLocks noGrp="1" noChangeAspect="1"/>
          </p:cNvPicPr>
          <p:nvPr>
            <p:ph idx="1"/>
          </p:nvPr>
        </p:nvPicPr>
        <p:blipFill>
          <a:blip r:embed="rId2"/>
          <a:stretch>
            <a:fillRect/>
          </a:stretch>
        </p:blipFill>
        <p:spPr>
          <a:xfrm>
            <a:off x="1263073" y="255139"/>
            <a:ext cx="8878455" cy="6347721"/>
          </a:xfrm>
          <a:prstGeom prst="rect">
            <a:avLst/>
          </a:prstGeom>
        </p:spPr>
      </p:pic>
    </p:spTree>
    <p:extLst>
      <p:ext uri="{BB962C8B-B14F-4D97-AF65-F5344CB8AC3E}">
        <p14:creationId xmlns:p14="http://schemas.microsoft.com/office/powerpoint/2010/main" val="8395921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909040-FBA0-4502-9F18-59EC6938F774}"/>
              </a:ext>
            </a:extLst>
          </p:cNvPr>
          <p:cNvSpPr>
            <a:spLocks noGrp="1"/>
          </p:cNvSpPr>
          <p:nvPr>
            <p:ph type="title"/>
          </p:nvPr>
        </p:nvSpPr>
        <p:spPr/>
        <p:txBody>
          <a:bodyPr/>
          <a:lstStyle/>
          <a:p>
            <a:r>
              <a:rPr lang="en-GB" dirty="0">
                <a:latin typeface="Segoe Print" panose="02000600000000000000" pitchFamily="2" charset="0"/>
              </a:rPr>
              <a:t>Independence </a:t>
            </a:r>
          </a:p>
        </p:txBody>
      </p:sp>
      <p:sp>
        <p:nvSpPr>
          <p:cNvPr id="3" name="Content Placeholder 2">
            <a:extLst>
              <a:ext uri="{FF2B5EF4-FFF2-40B4-BE49-F238E27FC236}">
                <a16:creationId xmlns:a16="http://schemas.microsoft.com/office/drawing/2014/main" id="{719F072E-7641-4B73-BD2F-7D845F3313E2}"/>
              </a:ext>
            </a:extLst>
          </p:cNvPr>
          <p:cNvSpPr>
            <a:spLocks noGrp="1"/>
          </p:cNvSpPr>
          <p:nvPr>
            <p:ph idx="1"/>
          </p:nvPr>
        </p:nvSpPr>
        <p:spPr>
          <a:xfrm>
            <a:off x="838199" y="1825625"/>
            <a:ext cx="6938639" cy="4351338"/>
          </a:xfrm>
        </p:spPr>
        <p:txBody>
          <a:bodyPr>
            <a:normAutofit/>
          </a:bodyPr>
          <a:lstStyle/>
          <a:p>
            <a:pPr marL="0" indent="0">
              <a:buNone/>
            </a:pPr>
            <a:r>
              <a:rPr lang="en-GB" dirty="0">
                <a:latin typeface="Segoe Print" panose="02000600000000000000" pitchFamily="2" charset="0"/>
              </a:rPr>
              <a:t>Independence is an essential life skill and one that needs to be nurtured from an early age. The term is often understood to mean a range of skills, from helping children to be apart from their families to developing skills in dressing and encouraging them to think for themselves.</a:t>
            </a:r>
          </a:p>
        </p:txBody>
      </p:sp>
      <p:pic>
        <p:nvPicPr>
          <p:cNvPr id="4" name="Picture 3">
            <a:extLst>
              <a:ext uri="{FF2B5EF4-FFF2-40B4-BE49-F238E27FC236}">
                <a16:creationId xmlns:a16="http://schemas.microsoft.com/office/drawing/2014/main" id="{EB27A2C7-0C3C-4C12-852D-5710B0CDD3B5}"/>
              </a:ext>
            </a:extLst>
          </p:cNvPr>
          <p:cNvPicPr>
            <a:picLocks noChangeAspect="1"/>
          </p:cNvPicPr>
          <p:nvPr/>
        </p:nvPicPr>
        <p:blipFill>
          <a:blip r:embed="rId2"/>
          <a:stretch>
            <a:fillRect/>
          </a:stretch>
        </p:blipFill>
        <p:spPr>
          <a:xfrm>
            <a:off x="8210958" y="391319"/>
            <a:ext cx="3467100" cy="3609975"/>
          </a:xfrm>
          <a:prstGeom prst="rect">
            <a:avLst/>
          </a:prstGeom>
        </p:spPr>
      </p:pic>
      <p:pic>
        <p:nvPicPr>
          <p:cNvPr id="5" name="Picture 4">
            <a:hlinkClick r:id="rId3"/>
            <a:extLst>
              <a:ext uri="{FF2B5EF4-FFF2-40B4-BE49-F238E27FC236}">
                <a16:creationId xmlns:a16="http://schemas.microsoft.com/office/drawing/2014/main" id="{66BDDE78-0309-46B1-9B5C-55B761B59FC2}"/>
              </a:ext>
            </a:extLst>
          </p:cNvPr>
          <p:cNvPicPr>
            <a:picLocks noChangeAspect="1"/>
          </p:cNvPicPr>
          <p:nvPr/>
        </p:nvPicPr>
        <p:blipFill>
          <a:blip r:embed="rId4"/>
          <a:stretch>
            <a:fillRect/>
          </a:stretch>
        </p:blipFill>
        <p:spPr>
          <a:xfrm>
            <a:off x="8029098" y="5010965"/>
            <a:ext cx="1581150" cy="1762125"/>
          </a:xfrm>
          <a:prstGeom prst="rect">
            <a:avLst/>
          </a:prstGeom>
        </p:spPr>
      </p:pic>
      <p:pic>
        <p:nvPicPr>
          <p:cNvPr id="6" name="Picture 5">
            <a:extLst>
              <a:ext uri="{FF2B5EF4-FFF2-40B4-BE49-F238E27FC236}">
                <a16:creationId xmlns:a16="http://schemas.microsoft.com/office/drawing/2014/main" id="{1DC7DBCE-39A8-4D9A-9483-6A3F8F754C62}"/>
              </a:ext>
            </a:extLst>
          </p:cNvPr>
          <p:cNvPicPr>
            <a:picLocks noChangeAspect="1"/>
          </p:cNvPicPr>
          <p:nvPr/>
        </p:nvPicPr>
        <p:blipFill>
          <a:blip r:embed="rId5"/>
          <a:stretch>
            <a:fillRect/>
          </a:stretch>
        </p:blipFill>
        <p:spPr>
          <a:xfrm>
            <a:off x="10441713" y="5077233"/>
            <a:ext cx="1419225" cy="1543050"/>
          </a:xfrm>
          <a:prstGeom prst="rect">
            <a:avLst/>
          </a:prstGeom>
        </p:spPr>
      </p:pic>
      <p:pic>
        <p:nvPicPr>
          <p:cNvPr id="7" name="Picture 6">
            <a:extLst>
              <a:ext uri="{FF2B5EF4-FFF2-40B4-BE49-F238E27FC236}">
                <a16:creationId xmlns:a16="http://schemas.microsoft.com/office/drawing/2014/main" id="{800AC307-546A-4A41-AF3C-5F7850B90AA6}"/>
              </a:ext>
            </a:extLst>
          </p:cNvPr>
          <p:cNvPicPr>
            <a:picLocks noChangeAspect="1"/>
          </p:cNvPicPr>
          <p:nvPr/>
        </p:nvPicPr>
        <p:blipFill>
          <a:blip r:embed="rId6"/>
          <a:stretch>
            <a:fillRect/>
          </a:stretch>
        </p:blipFill>
        <p:spPr>
          <a:xfrm>
            <a:off x="5711733" y="5417741"/>
            <a:ext cx="1283871" cy="1390860"/>
          </a:xfrm>
          <a:prstGeom prst="rect">
            <a:avLst/>
          </a:prstGeom>
        </p:spPr>
      </p:pic>
      <p:sp>
        <p:nvSpPr>
          <p:cNvPr id="9" name="Arrow: Down 8">
            <a:extLst>
              <a:ext uri="{FF2B5EF4-FFF2-40B4-BE49-F238E27FC236}">
                <a16:creationId xmlns:a16="http://schemas.microsoft.com/office/drawing/2014/main" id="{D1BA2AD1-D82F-4595-953E-CA4BC0C96AA7}"/>
              </a:ext>
            </a:extLst>
          </p:cNvPr>
          <p:cNvSpPr/>
          <p:nvPr/>
        </p:nvSpPr>
        <p:spPr>
          <a:xfrm>
            <a:off x="5188951" y="5163440"/>
            <a:ext cx="1045563" cy="50860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dirty="0"/>
              <a:t>hyperlink</a:t>
            </a:r>
          </a:p>
        </p:txBody>
      </p:sp>
    </p:spTree>
    <p:extLst>
      <p:ext uri="{BB962C8B-B14F-4D97-AF65-F5344CB8AC3E}">
        <p14:creationId xmlns:p14="http://schemas.microsoft.com/office/powerpoint/2010/main" val="23679533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96F067-017D-47A8-B4A7-7D33108AD157}"/>
              </a:ext>
            </a:extLst>
          </p:cNvPr>
          <p:cNvSpPr>
            <a:spLocks noGrp="1"/>
          </p:cNvSpPr>
          <p:nvPr>
            <p:ph type="title"/>
          </p:nvPr>
        </p:nvSpPr>
        <p:spPr/>
        <p:txBody>
          <a:bodyPr/>
          <a:lstStyle/>
          <a:p>
            <a:r>
              <a:rPr lang="en-GB" dirty="0">
                <a:latin typeface="Segoe Print" panose="02000600000000000000" pitchFamily="2" charset="0"/>
              </a:rPr>
              <a:t>Early Learning Goals – Maths </a:t>
            </a:r>
          </a:p>
        </p:txBody>
      </p:sp>
      <p:sp>
        <p:nvSpPr>
          <p:cNvPr id="3" name="Content Placeholder 2">
            <a:extLst>
              <a:ext uri="{FF2B5EF4-FFF2-40B4-BE49-F238E27FC236}">
                <a16:creationId xmlns:a16="http://schemas.microsoft.com/office/drawing/2014/main" id="{A8FCBA0F-CFAF-4911-9FC2-600D29A28D4C}"/>
              </a:ext>
            </a:extLst>
          </p:cNvPr>
          <p:cNvSpPr>
            <a:spLocks noGrp="1"/>
          </p:cNvSpPr>
          <p:nvPr>
            <p:ph idx="1"/>
          </p:nvPr>
        </p:nvSpPr>
        <p:spPr>
          <a:xfrm>
            <a:off x="838200" y="1690688"/>
            <a:ext cx="10515600" cy="4486275"/>
          </a:xfrm>
        </p:spPr>
        <p:txBody>
          <a:bodyPr>
            <a:normAutofit fontScale="55000" lnSpcReduction="20000"/>
          </a:bodyPr>
          <a:lstStyle/>
          <a:p>
            <a:pPr marL="0" indent="0">
              <a:lnSpc>
                <a:spcPct val="120000"/>
              </a:lnSpc>
              <a:buNone/>
            </a:pPr>
            <a:r>
              <a:rPr lang="en-GB" u="sng" dirty="0">
                <a:latin typeface="Segoe Print" panose="02000600000000000000" pitchFamily="2" charset="0"/>
              </a:rPr>
              <a:t>Number</a:t>
            </a:r>
          </a:p>
          <a:p>
            <a:pPr marL="0" indent="0">
              <a:lnSpc>
                <a:spcPct val="120000"/>
              </a:lnSpc>
              <a:buNone/>
            </a:pPr>
            <a:r>
              <a:rPr lang="en-GB" dirty="0">
                <a:latin typeface="Segoe Print" panose="02000600000000000000" pitchFamily="2" charset="0"/>
              </a:rPr>
              <a:t>• Have a deep understanding of number to 10, including the composition of each number.</a:t>
            </a:r>
          </a:p>
          <a:p>
            <a:pPr marL="0" indent="0">
              <a:lnSpc>
                <a:spcPct val="120000"/>
              </a:lnSpc>
              <a:buNone/>
            </a:pPr>
            <a:r>
              <a:rPr lang="en-GB" dirty="0">
                <a:latin typeface="Segoe Print" panose="02000600000000000000" pitchFamily="2" charset="0"/>
              </a:rPr>
              <a:t>• Subitise (recognise quantities without counting) up to 5.</a:t>
            </a:r>
          </a:p>
          <a:p>
            <a:pPr marL="0" indent="0">
              <a:lnSpc>
                <a:spcPct val="120000"/>
              </a:lnSpc>
              <a:buNone/>
            </a:pPr>
            <a:r>
              <a:rPr lang="en-GB" dirty="0">
                <a:latin typeface="Segoe Print" panose="02000600000000000000" pitchFamily="2" charset="0"/>
              </a:rPr>
              <a:t>• Automatically recall (without reference to rhymes, counting or other aids) number bonds up to 5 (including subtraction facts) and some number bonds to 10, including double facts.</a:t>
            </a:r>
          </a:p>
          <a:p>
            <a:pPr marL="0" indent="0">
              <a:lnSpc>
                <a:spcPct val="120000"/>
              </a:lnSpc>
              <a:buNone/>
            </a:pPr>
            <a:endParaRPr lang="en-GB" dirty="0">
              <a:latin typeface="Segoe Print" panose="02000600000000000000" pitchFamily="2" charset="0"/>
            </a:endParaRPr>
          </a:p>
          <a:p>
            <a:pPr marL="0" indent="0">
              <a:lnSpc>
                <a:spcPct val="120000"/>
              </a:lnSpc>
              <a:buNone/>
            </a:pPr>
            <a:r>
              <a:rPr lang="en-GB" u="sng" dirty="0">
                <a:latin typeface="Segoe Print" panose="02000600000000000000" pitchFamily="2" charset="0"/>
              </a:rPr>
              <a:t>Numerical Patterns</a:t>
            </a:r>
          </a:p>
          <a:p>
            <a:pPr marL="0" indent="0">
              <a:lnSpc>
                <a:spcPct val="120000"/>
              </a:lnSpc>
              <a:buNone/>
            </a:pPr>
            <a:r>
              <a:rPr lang="en-GB" dirty="0">
                <a:latin typeface="Segoe Print" panose="02000600000000000000" pitchFamily="2" charset="0"/>
              </a:rPr>
              <a:t>• Verbally count beyond 20, recognising the pattern of the counting system.</a:t>
            </a:r>
          </a:p>
          <a:p>
            <a:pPr marL="0" indent="0">
              <a:lnSpc>
                <a:spcPct val="120000"/>
              </a:lnSpc>
              <a:buNone/>
            </a:pPr>
            <a:r>
              <a:rPr lang="en-GB" dirty="0">
                <a:latin typeface="Segoe Print" panose="02000600000000000000" pitchFamily="2" charset="0"/>
              </a:rPr>
              <a:t>• Compare quantities up to 10 in different contexts, recognising when one quantity is greater than, less than or the same as the other quantity.</a:t>
            </a:r>
          </a:p>
          <a:p>
            <a:pPr marL="0" indent="0">
              <a:lnSpc>
                <a:spcPct val="120000"/>
              </a:lnSpc>
              <a:buNone/>
            </a:pPr>
            <a:r>
              <a:rPr lang="en-GB" dirty="0">
                <a:latin typeface="Segoe Print" panose="02000600000000000000" pitchFamily="2" charset="0"/>
              </a:rPr>
              <a:t>• Explore and represent patterns within numbers up to 10, including evens and odds, double facts and how quantities can be distributed equally</a:t>
            </a:r>
          </a:p>
        </p:txBody>
      </p:sp>
    </p:spTree>
    <p:extLst>
      <p:ext uri="{BB962C8B-B14F-4D97-AF65-F5344CB8AC3E}">
        <p14:creationId xmlns:p14="http://schemas.microsoft.com/office/powerpoint/2010/main" val="40180157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350949-91C6-47C2-A29A-2E505F0DEED1}"/>
              </a:ext>
            </a:extLst>
          </p:cNvPr>
          <p:cNvSpPr>
            <a:spLocks noGrp="1"/>
          </p:cNvSpPr>
          <p:nvPr>
            <p:ph type="title"/>
          </p:nvPr>
        </p:nvSpPr>
        <p:spPr/>
        <p:txBody>
          <a:bodyPr>
            <a:normAutofit fontScale="90000"/>
          </a:bodyPr>
          <a:lstStyle/>
          <a:p>
            <a:r>
              <a:rPr lang="en-GB" dirty="0">
                <a:latin typeface="Segoe Print" panose="02000600000000000000" pitchFamily="2" charset="0"/>
              </a:rPr>
              <a:t>NCETM maths </a:t>
            </a:r>
            <a:br>
              <a:rPr lang="en-GB" dirty="0">
                <a:latin typeface="Segoe Print" panose="02000600000000000000" pitchFamily="2" charset="0"/>
              </a:rPr>
            </a:br>
            <a:r>
              <a:rPr lang="en-GB" sz="2700" dirty="0">
                <a:latin typeface="Segoe Print" panose="02000600000000000000" pitchFamily="2" charset="0"/>
              </a:rPr>
              <a:t>Ensuring that all children develop firm mathematical foundations in a way that is engaging, and appropriate for their age.</a:t>
            </a:r>
            <a:r>
              <a:rPr lang="en-GB" dirty="0"/>
              <a:t> </a:t>
            </a:r>
            <a:endParaRPr lang="en-GB" dirty="0">
              <a:latin typeface="Segoe Print" panose="02000600000000000000" pitchFamily="2" charset="0"/>
            </a:endParaRPr>
          </a:p>
        </p:txBody>
      </p:sp>
      <p:pic>
        <p:nvPicPr>
          <p:cNvPr id="6" name="Content Placeholder 3">
            <a:extLst>
              <a:ext uri="{FF2B5EF4-FFF2-40B4-BE49-F238E27FC236}">
                <a16:creationId xmlns:a16="http://schemas.microsoft.com/office/drawing/2014/main" id="{8F90BEC8-D03A-4936-BF51-C7CED3918EE4}"/>
              </a:ext>
            </a:extLst>
          </p:cNvPr>
          <p:cNvPicPr>
            <a:picLocks noGrp="1" noChangeAspect="1"/>
          </p:cNvPicPr>
          <p:nvPr>
            <p:ph idx="1"/>
          </p:nvPr>
        </p:nvPicPr>
        <p:blipFill>
          <a:blip r:embed="rId2"/>
          <a:stretch>
            <a:fillRect/>
          </a:stretch>
        </p:blipFill>
        <p:spPr>
          <a:xfrm>
            <a:off x="3232726" y="1836939"/>
            <a:ext cx="6409459" cy="2638432"/>
          </a:xfrm>
          <a:prstGeom prst="rect">
            <a:avLst/>
          </a:prstGeom>
        </p:spPr>
      </p:pic>
      <p:pic>
        <p:nvPicPr>
          <p:cNvPr id="7" name="Picture 6">
            <a:extLst>
              <a:ext uri="{FF2B5EF4-FFF2-40B4-BE49-F238E27FC236}">
                <a16:creationId xmlns:a16="http://schemas.microsoft.com/office/drawing/2014/main" id="{4FBDD43D-404B-4612-B826-9D407EE05C92}"/>
              </a:ext>
            </a:extLst>
          </p:cNvPr>
          <p:cNvPicPr>
            <a:picLocks noChangeAspect="1"/>
          </p:cNvPicPr>
          <p:nvPr/>
        </p:nvPicPr>
        <p:blipFill>
          <a:blip r:embed="rId3"/>
          <a:stretch>
            <a:fillRect/>
          </a:stretch>
        </p:blipFill>
        <p:spPr>
          <a:xfrm>
            <a:off x="3232726" y="4475371"/>
            <a:ext cx="6409459" cy="2146584"/>
          </a:xfrm>
          <a:prstGeom prst="rect">
            <a:avLst/>
          </a:prstGeom>
        </p:spPr>
      </p:pic>
    </p:spTree>
    <p:extLst>
      <p:ext uri="{BB962C8B-B14F-4D97-AF65-F5344CB8AC3E}">
        <p14:creationId xmlns:p14="http://schemas.microsoft.com/office/powerpoint/2010/main" val="22184648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33E9E8-FA52-4798-AA65-6A1262AA2379}"/>
              </a:ext>
            </a:extLst>
          </p:cNvPr>
          <p:cNvSpPr>
            <a:spLocks noGrp="1"/>
          </p:cNvSpPr>
          <p:nvPr>
            <p:ph type="title"/>
          </p:nvPr>
        </p:nvSpPr>
        <p:spPr/>
        <p:txBody>
          <a:bodyPr/>
          <a:lstStyle/>
          <a:p>
            <a:r>
              <a:rPr lang="en-GB" dirty="0">
                <a:latin typeface="Segoe Print" panose="02000600000000000000" pitchFamily="2" charset="0"/>
              </a:rPr>
              <a:t>White Rose Maths </a:t>
            </a:r>
          </a:p>
        </p:txBody>
      </p:sp>
      <p:pic>
        <p:nvPicPr>
          <p:cNvPr id="3" name="Picture 2">
            <a:hlinkClick r:id="rId2"/>
            <a:extLst>
              <a:ext uri="{FF2B5EF4-FFF2-40B4-BE49-F238E27FC236}">
                <a16:creationId xmlns:a16="http://schemas.microsoft.com/office/drawing/2014/main" id="{384F8A7B-4E40-4435-A7B7-71E3DE11DC28}"/>
              </a:ext>
            </a:extLst>
          </p:cNvPr>
          <p:cNvPicPr>
            <a:picLocks noChangeAspect="1"/>
          </p:cNvPicPr>
          <p:nvPr/>
        </p:nvPicPr>
        <p:blipFill>
          <a:blip r:embed="rId3"/>
          <a:stretch>
            <a:fillRect/>
          </a:stretch>
        </p:blipFill>
        <p:spPr>
          <a:xfrm>
            <a:off x="10934700" y="5751158"/>
            <a:ext cx="1257300" cy="1133475"/>
          </a:xfrm>
          <a:prstGeom prst="rect">
            <a:avLst/>
          </a:prstGeom>
        </p:spPr>
      </p:pic>
      <p:sp>
        <p:nvSpPr>
          <p:cNvPr id="6" name="Arrow: Down 5">
            <a:extLst>
              <a:ext uri="{FF2B5EF4-FFF2-40B4-BE49-F238E27FC236}">
                <a16:creationId xmlns:a16="http://schemas.microsoft.com/office/drawing/2014/main" id="{BD4FC35D-F3F0-4AC1-8CE3-6408A129B406}"/>
              </a:ext>
            </a:extLst>
          </p:cNvPr>
          <p:cNvSpPr/>
          <p:nvPr/>
        </p:nvSpPr>
        <p:spPr>
          <a:xfrm>
            <a:off x="10831018" y="5139768"/>
            <a:ext cx="1045563" cy="50860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dirty="0"/>
              <a:t>hyperlink</a:t>
            </a:r>
          </a:p>
        </p:txBody>
      </p:sp>
      <p:pic>
        <p:nvPicPr>
          <p:cNvPr id="5" name="Picture 4">
            <a:extLst>
              <a:ext uri="{FF2B5EF4-FFF2-40B4-BE49-F238E27FC236}">
                <a16:creationId xmlns:a16="http://schemas.microsoft.com/office/drawing/2014/main" id="{25DB5B03-F6B7-48C4-8F73-1C903A73E0D5}"/>
              </a:ext>
            </a:extLst>
          </p:cNvPr>
          <p:cNvPicPr>
            <a:picLocks noChangeAspect="1"/>
          </p:cNvPicPr>
          <p:nvPr/>
        </p:nvPicPr>
        <p:blipFill>
          <a:blip r:embed="rId4"/>
          <a:stretch>
            <a:fillRect/>
          </a:stretch>
        </p:blipFill>
        <p:spPr>
          <a:xfrm>
            <a:off x="1514763" y="1392469"/>
            <a:ext cx="8548254" cy="3602190"/>
          </a:xfrm>
          <a:prstGeom prst="rect">
            <a:avLst/>
          </a:prstGeom>
        </p:spPr>
      </p:pic>
      <p:pic>
        <p:nvPicPr>
          <p:cNvPr id="7" name="Picture 6">
            <a:extLst>
              <a:ext uri="{FF2B5EF4-FFF2-40B4-BE49-F238E27FC236}">
                <a16:creationId xmlns:a16="http://schemas.microsoft.com/office/drawing/2014/main" id="{1AF7487A-3A61-4496-9064-5892328E5ABA}"/>
              </a:ext>
            </a:extLst>
          </p:cNvPr>
          <p:cNvPicPr>
            <a:picLocks noChangeAspect="1"/>
          </p:cNvPicPr>
          <p:nvPr/>
        </p:nvPicPr>
        <p:blipFill>
          <a:blip r:embed="rId5"/>
          <a:stretch>
            <a:fillRect/>
          </a:stretch>
        </p:blipFill>
        <p:spPr>
          <a:xfrm>
            <a:off x="1638872" y="4994659"/>
            <a:ext cx="8300035" cy="1837721"/>
          </a:xfrm>
          <a:prstGeom prst="rect">
            <a:avLst/>
          </a:prstGeom>
        </p:spPr>
      </p:pic>
    </p:spTree>
    <p:extLst>
      <p:ext uri="{BB962C8B-B14F-4D97-AF65-F5344CB8AC3E}">
        <p14:creationId xmlns:p14="http://schemas.microsoft.com/office/powerpoint/2010/main" val="33908254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9A4BFBAA-64F7-4BC7-B73A-BA182761F7C4}"/>
              </a:ext>
            </a:extLst>
          </p:cNvPr>
          <p:cNvPicPr>
            <a:picLocks noGrp="1" noChangeAspect="1"/>
          </p:cNvPicPr>
          <p:nvPr>
            <p:ph idx="1"/>
          </p:nvPr>
        </p:nvPicPr>
        <p:blipFill>
          <a:blip r:embed="rId2"/>
          <a:stretch>
            <a:fillRect/>
          </a:stretch>
        </p:blipFill>
        <p:spPr>
          <a:xfrm rot="20250853">
            <a:off x="494633" y="753592"/>
            <a:ext cx="4515129" cy="2889102"/>
          </a:xfrm>
          <a:prstGeom prst="rect">
            <a:avLst/>
          </a:prstGeom>
          <a:ln w="57150">
            <a:solidFill>
              <a:srgbClr val="00B050"/>
            </a:solidFill>
          </a:ln>
        </p:spPr>
      </p:pic>
      <p:pic>
        <p:nvPicPr>
          <p:cNvPr id="5" name="Picture 4">
            <a:extLst>
              <a:ext uri="{FF2B5EF4-FFF2-40B4-BE49-F238E27FC236}">
                <a16:creationId xmlns:a16="http://schemas.microsoft.com/office/drawing/2014/main" id="{93D9DFB6-550A-4B51-A867-AAEC0794A9AC}"/>
              </a:ext>
            </a:extLst>
          </p:cNvPr>
          <p:cNvPicPr>
            <a:picLocks noChangeAspect="1"/>
          </p:cNvPicPr>
          <p:nvPr/>
        </p:nvPicPr>
        <p:blipFill>
          <a:blip r:embed="rId3"/>
          <a:stretch>
            <a:fillRect/>
          </a:stretch>
        </p:blipFill>
        <p:spPr>
          <a:xfrm rot="2319723">
            <a:off x="6097488" y="1061424"/>
            <a:ext cx="3629279" cy="2633584"/>
          </a:xfrm>
          <a:prstGeom prst="rect">
            <a:avLst/>
          </a:prstGeom>
          <a:ln w="38100">
            <a:solidFill>
              <a:srgbClr val="00B050"/>
            </a:solidFill>
          </a:ln>
        </p:spPr>
      </p:pic>
      <p:pic>
        <p:nvPicPr>
          <p:cNvPr id="2" name="Picture 1">
            <a:extLst>
              <a:ext uri="{FF2B5EF4-FFF2-40B4-BE49-F238E27FC236}">
                <a16:creationId xmlns:a16="http://schemas.microsoft.com/office/drawing/2014/main" id="{64D6F5E8-4A22-4735-A726-7AEB5B3EC5AE}"/>
              </a:ext>
            </a:extLst>
          </p:cNvPr>
          <p:cNvPicPr>
            <a:picLocks noChangeAspect="1"/>
          </p:cNvPicPr>
          <p:nvPr/>
        </p:nvPicPr>
        <p:blipFill>
          <a:blip r:embed="rId4"/>
          <a:stretch>
            <a:fillRect/>
          </a:stretch>
        </p:blipFill>
        <p:spPr>
          <a:xfrm>
            <a:off x="1959698" y="4523049"/>
            <a:ext cx="3571875" cy="2114550"/>
          </a:xfrm>
          <a:prstGeom prst="rect">
            <a:avLst/>
          </a:prstGeom>
          <a:ln w="38100">
            <a:solidFill>
              <a:srgbClr val="00B050"/>
            </a:solidFill>
          </a:ln>
        </p:spPr>
      </p:pic>
      <p:pic>
        <p:nvPicPr>
          <p:cNvPr id="3" name="Picture 2">
            <a:extLst>
              <a:ext uri="{FF2B5EF4-FFF2-40B4-BE49-F238E27FC236}">
                <a16:creationId xmlns:a16="http://schemas.microsoft.com/office/drawing/2014/main" id="{5EFC272D-49B8-4188-91A3-909061CAAA91}"/>
              </a:ext>
            </a:extLst>
          </p:cNvPr>
          <p:cNvPicPr>
            <a:picLocks noChangeAspect="1"/>
          </p:cNvPicPr>
          <p:nvPr/>
        </p:nvPicPr>
        <p:blipFill>
          <a:blip r:embed="rId5"/>
          <a:stretch>
            <a:fillRect/>
          </a:stretch>
        </p:blipFill>
        <p:spPr>
          <a:xfrm>
            <a:off x="7506789" y="4713549"/>
            <a:ext cx="3657600" cy="1733550"/>
          </a:xfrm>
          <a:prstGeom prst="rect">
            <a:avLst/>
          </a:prstGeom>
          <a:ln w="57150">
            <a:solidFill>
              <a:srgbClr val="00B050"/>
            </a:solidFill>
          </a:ln>
        </p:spPr>
      </p:pic>
      <p:sp>
        <p:nvSpPr>
          <p:cNvPr id="6" name="Rectangle 5">
            <a:extLst>
              <a:ext uri="{FF2B5EF4-FFF2-40B4-BE49-F238E27FC236}">
                <a16:creationId xmlns:a16="http://schemas.microsoft.com/office/drawing/2014/main" id="{B11DD83C-767E-481A-BB7B-BB96E275842A}"/>
              </a:ext>
            </a:extLst>
          </p:cNvPr>
          <p:cNvSpPr/>
          <p:nvPr/>
        </p:nvSpPr>
        <p:spPr>
          <a:xfrm>
            <a:off x="535577" y="3579223"/>
            <a:ext cx="1828800" cy="817064"/>
          </a:xfrm>
          <a:prstGeom prst="rect">
            <a:avLst/>
          </a:prstGeom>
          <a:solidFill>
            <a:schemeClr val="bg1"/>
          </a:solid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Segoe Print" panose="02000600000000000000" pitchFamily="2" charset="0"/>
                <a:ea typeface="MS Gothic" panose="020B0609070205080204" pitchFamily="49" charset="-128"/>
                <a:cs typeface="Segoe UI" panose="020B0502040204020203" pitchFamily="34" charset="0"/>
              </a:rPr>
              <a:t>Practical </a:t>
            </a:r>
          </a:p>
        </p:txBody>
      </p:sp>
      <p:sp>
        <p:nvSpPr>
          <p:cNvPr id="7" name="Rectangle 6">
            <a:extLst>
              <a:ext uri="{FF2B5EF4-FFF2-40B4-BE49-F238E27FC236}">
                <a16:creationId xmlns:a16="http://schemas.microsoft.com/office/drawing/2014/main" id="{2DF79726-56CC-47AC-A043-E69388E13D96}"/>
              </a:ext>
            </a:extLst>
          </p:cNvPr>
          <p:cNvSpPr/>
          <p:nvPr/>
        </p:nvSpPr>
        <p:spPr>
          <a:xfrm>
            <a:off x="7938522" y="3723014"/>
            <a:ext cx="1828800" cy="817064"/>
          </a:xfrm>
          <a:prstGeom prst="rect">
            <a:avLst/>
          </a:prstGeom>
          <a:solidFill>
            <a:schemeClr val="bg1"/>
          </a:solid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Segoe Print" panose="02000600000000000000" pitchFamily="2" charset="0"/>
                <a:ea typeface="MS Gothic" panose="020B0609070205080204" pitchFamily="49" charset="-128"/>
                <a:cs typeface="Segoe UI" panose="020B0502040204020203" pitchFamily="34" charset="0"/>
              </a:rPr>
              <a:t>Hands on </a:t>
            </a:r>
          </a:p>
        </p:txBody>
      </p:sp>
    </p:spTree>
    <p:extLst>
      <p:ext uri="{BB962C8B-B14F-4D97-AF65-F5344CB8AC3E}">
        <p14:creationId xmlns:p14="http://schemas.microsoft.com/office/powerpoint/2010/main" val="256123908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76A481-18EE-495A-88EB-2C015FF2EA4D}"/>
              </a:ext>
            </a:extLst>
          </p:cNvPr>
          <p:cNvSpPr>
            <a:spLocks noGrp="1"/>
          </p:cNvSpPr>
          <p:nvPr>
            <p:ph type="title"/>
          </p:nvPr>
        </p:nvSpPr>
        <p:spPr/>
        <p:txBody>
          <a:bodyPr/>
          <a:lstStyle/>
          <a:p>
            <a:r>
              <a:rPr lang="en-GB" dirty="0">
                <a:latin typeface="Segoe Print" panose="02000600000000000000" pitchFamily="2" charset="0"/>
              </a:rPr>
              <a:t>Early Learning Goals for Literacy </a:t>
            </a:r>
          </a:p>
        </p:txBody>
      </p:sp>
      <p:sp>
        <p:nvSpPr>
          <p:cNvPr id="3" name="Content Placeholder 2">
            <a:extLst>
              <a:ext uri="{FF2B5EF4-FFF2-40B4-BE49-F238E27FC236}">
                <a16:creationId xmlns:a16="http://schemas.microsoft.com/office/drawing/2014/main" id="{6744412A-3C59-4C4D-8C3F-292D6ECB61DF}"/>
              </a:ext>
            </a:extLst>
          </p:cNvPr>
          <p:cNvSpPr>
            <a:spLocks noGrp="1"/>
          </p:cNvSpPr>
          <p:nvPr>
            <p:ph idx="1"/>
          </p:nvPr>
        </p:nvSpPr>
        <p:spPr>
          <a:xfrm>
            <a:off x="365759" y="1502228"/>
            <a:ext cx="11717383" cy="5199017"/>
          </a:xfrm>
        </p:spPr>
        <p:txBody>
          <a:bodyPr>
            <a:normAutofit fontScale="47500" lnSpcReduction="20000"/>
          </a:bodyPr>
          <a:lstStyle/>
          <a:p>
            <a:pPr marL="0" indent="0">
              <a:lnSpc>
                <a:spcPct val="120000"/>
              </a:lnSpc>
              <a:buNone/>
            </a:pPr>
            <a:r>
              <a:rPr lang="en-GB" u="sng" dirty="0">
                <a:latin typeface="Segoe Print" panose="02000600000000000000" pitchFamily="2" charset="0"/>
              </a:rPr>
              <a:t>Comprehension</a:t>
            </a:r>
          </a:p>
          <a:p>
            <a:pPr marL="0" indent="0">
              <a:lnSpc>
                <a:spcPct val="120000"/>
              </a:lnSpc>
              <a:buNone/>
            </a:pPr>
            <a:r>
              <a:rPr lang="en-GB" dirty="0">
                <a:latin typeface="Segoe Print" panose="02000600000000000000" pitchFamily="2" charset="0"/>
              </a:rPr>
              <a:t>• Demonstrate understanding of what has been read to them by retelling stories and narratives using their own words and recently introduced vocabulary</a:t>
            </a:r>
          </a:p>
          <a:p>
            <a:pPr marL="0" indent="0">
              <a:lnSpc>
                <a:spcPct val="120000"/>
              </a:lnSpc>
              <a:buNone/>
            </a:pPr>
            <a:r>
              <a:rPr lang="en-GB" dirty="0">
                <a:latin typeface="Segoe Print" panose="02000600000000000000" pitchFamily="2" charset="0"/>
              </a:rPr>
              <a:t>• Anticipate key events in stories</a:t>
            </a:r>
          </a:p>
          <a:p>
            <a:pPr marL="0" indent="0">
              <a:lnSpc>
                <a:spcPct val="120000"/>
              </a:lnSpc>
              <a:buNone/>
            </a:pPr>
            <a:r>
              <a:rPr lang="en-GB" dirty="0">
                <a:latin typeface="Segoe Print" panose="02000600000000000000" pitchFamily="2" charset="0"/>
              </a:rPr>
              <a:t>• Use and understand recently introduced vocabulary during discussions about stories, non-fiction, rhymes and poems and during role-play.</a:t>
            </a:r>
          </a:p>
          <a:p>
            <a:pPr marL="0" indent="0">
              <a:lnSpc>
                <a:spcPct val="120000"/>
              </a:lnSpc>
              <a:buNone/>
            </a:pPr>
            <a:endParaRPr lang="en-GB" dirty="0">
              <a:latin typeface="Segoe Print" panose="02000600000000000000" pitchFamily="2" charset="0"/>
            </a:endParaRPr>
          </a:p>
          <a:p>
            <a:pPr marL="0" indent="0">
              <a:lnSpc>
                <a:spcPct val="120000"/>
              </a:lnSpc>
              <a:buNone/>
            </a:pPr>
            <a:r>
              <a:rPr lang="en-GB" u="sng" dirty="0">
                <a:latin typeface="Segoe Print" panose="02000600000000000000" pitchFamily="2" charset="0"/>
              </a:rPr>
              <a:t>Word Reading</a:t>
            </a:r>
          </a:p>
          <a:p>
            <a:pPr marL="0" indent="0">
              <a:lnSpc>
                <a:spcPct val="120000"/>
              </a:lnSpc>
              <a:buNone/>
            </a:pPr>
            <a:r>
              <a:rPr lang="en-GB" dirty="0">
                <a:latin typeface="Segoe Print" panose="02000600000000000000" pitchFamily="2" charset="0"/>
              </a:rPr>
              <a:t>• Say a sound for each letter in the alphabet and at least 10 digraphs</a:t>
            </a:r>
          </a:p>
          <a:p>
            <a:pPr marL="0" indent="0">
              <a:lnSpc>
                <a:spcPct val="120000"/>
              </a:lnSpc>
              <a:buNone/>
            </a:pPr>
            <a:r>
              <a:rPr lang="en-GB" dirty="0">
                <a:latin typeface="Segoe Print" panose="02000600000000000000" pitchFamily="2" charset="0"/>
              </a:rPr>
              <a:t>• Read words consistent with their phonic knowledge by sound-blending</a:t>
            </a:r>
          </a:p>
          <a:p>
            <a:pPr marL="0" indent="0">
              <a:lnSpc>
                <a:spcPct val="120000"/>
              </a:lnSpc>
              <a:buNone/>
            </a:pPr>
            <a:r>
              <a:rPr lang="en-GB" dirty="0">
                <a:latin typeface="Segoe Print" panose="02000600000000000000" pitchFamily="2" charset="0"/>
              </a:rPr>
              <a:t>• Read aloud simple sentences and books that are consistent with their phonic knowledge, including some common exception words.</a:t>
            </a:r>
          </a:p>
          <a:p>
            <a:pPr marL="0" indent="0">
              <a:lnSpc>
                <a:spcPct val="120000"/>
              </a:lnSpc>
              <a:buNone/>
            </a:pPr>
            <a:endParaRPr lang="en-GB" dirty="0">
              <a:latin typeface="Segoe Print" panose="02000600000000000000" pitchFamily="2" charset="0"/>
            </a:endParaRPr>
          </a:p>
          <a:p>
            <a:pPr marL="0" indent="0">
              <a:lnSpc>
                <a:spcPct val="120000"/>
              </a:lnSpc>
              <a:buNone/>
            </a:pPr>
            <a:r>
              <a:rPr lang="en-GB" u="sng" dirty="0">
                <a:latin typeface="Segoe Print" panose="02000600000000000000" pitchFamily="2" charset="0"/>
              </a:rPr>
              <a:t>Writing</a:t>
            </a:r>
          </a:p>
          <a:p>
            <a:pPr marL="0" indent="0">
              <a:lnSpc>
                <a:spcPct val="120000"/>
              </a:lnSpc>
              <a:buNone/>
            </a:pPr>
            <a:r>
              <a:rPr lang="en-GB" dirty="0">
                <a:latin typeface="Segoe Print" panose="02000600000000000000" pitchFamily="2" charset="0"/>
              </a:rPr>
              <a:t>• Write recognisable letters, most of which are correctly formed</a:t>
            </a:r>
          </a:p>
          <a:p>
            <a:pPr marL="0" indent="0">
              <a:lnSpc>
                <a:spcPct val="120000"/>
              </a:lnSpc>
              <a:buNone/>
            </a:pPr>
            <a:r>
              <a:rPr lang="en-GB" dirty="0">
                <a:latin typeface="Segoe Print" panose="02000600000000000000" pitchFamily="2" charset="0"/>
              </a:rPr>
              <a:t>• Spell words by identifying sounds in them and representing the sounds with a letter or letters</a:t>
            </a:r>
          </a:p>
          <a:p>
            <a:pPr marL="0" indent="0">
              <a:lnSpc>
                <a:spcPct val="120000"/>
              </a:lnSpc>
              <a:buNone/>
            </a:pPr>
            <a:r>
              <a:rPr lang="en-GB" dirty="0">
                <a:latin typeface="Segoe Print" panose="02000600000000000000" pitchFamily="2" charset="0"/>
              </a:rPr>
              <a:t>• Write simple phrases and sentences that can be read by others. </a:t>
            </a:r>
          </a:p>
        </p:txBody>
      </p:sp>
    </p:spTree>
    <p:extLst>
      <p:ext uri="{BB962C8B-B14F-4D97-AF65-F5344CB8AC3E}">
        <p14:creationId xmlns:p14="http://schemas.microsoft.com/office/powerpoint/2010/main" val="7967474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DBFA33-B6D6-4DC0-BF06-EFD753797663}"/>
              </a:ext>
            </a:extLst>
          </p:cNvPr>
          <p:cNvSpPr>
            <a:spLocks noGrp="1"/>
          </p:cNvSpPr>
          <p:nvPr>
            <p:ph type="title"/>
          </p:nvPr>
        </p:nvSpPr>
        <p:spPr/>
        <p:txBody>
          <a:bodyPr/>
          <a:lstStyle/>
          <a:p>
            <a:r>
              <a:rPr lang="en-GB" dirty="0"/>
              <a:t>        </a:t>
            </a:r>
            <a:r>
              <a:rPr lang="en-GB" dirty="0">
                <a:latin typeface="Segoe Print" panose="02000600000000000000" pitchFamily="2" charset="0"/>
              </a:rPr>
              <a:t>Little </a:t>
            </a:r>
            <a:r>
              <a:rPr lang="en-GB" dirty="0" err="1">
                <a:latin typeface="Segoe Print" panose="02000600000000000000" pitchFamily="2" charset="0"/>
              </a:rPr>
              <a:t>Wandle</a:t>
            </a:r>
            <a:r>
              <a:rPr lang="en-GB" dirty="0">
                <a:latin typeface="Segoe Print" panose="02000600000000000000" pitchFamily="2" charset="0"/>
              </a:rPr>
              <a:t> </a:t>
            </a:r>
          </a:p>
        </p:txBody>
      </p:sp>
      <p:sp>
        <p:nvSpPr>
          <p:cNvPr id="3" name="Content Placeholder 2">
            <a:extLst>
              <a:ext uri="{FF2B5EF4-FFF2-40B4-BE49-F238E27FC236}">
                <a16:creationId xmlns:a16="http://schemas.microsoft.com/office/drawing/2014/main" id="{39E5DF9D-6AB9-41FE-855C-14F54523BD44}"/>
              </a:ext>
            </a:extLst>
          </p:cNvPr>
          <p:cNvSpPr>
            <a:spLocks noGrp="1"/>
          </p:cNvSpPr>
          <p:nvPr>
            <p:ph idx="1"/>
          </p:nvPr>
        </p:nvSpPr>
        <p:spPr>
          <a:xfrm>
            <a:off x="470261" y="1508233"/>
            <a:ext cx="6552577" cy="4984642"/>
          </a:xfrm>
        </p:spPr>
        <p:txBody>
          <a:bodyPr>
            <a:normAutofit fontScale="55000" lnSpcReduction="20000"/>
          </a:bodyPr>
          <a:lstStyle/>
          <a:p>
            <a:pPr marL="0" indent="0">
              <a:lnSpc>
                <a:spcPct val="120000"/>
              </a:lnSpc>
              <a:buNone/>
            </a:pPr>
            <a:r>
              <a:rPr lang="en-GB" u="sng" dirty="0">
                <a:latin typeface="Segoe Print" panose="02000600000000000000" pitchFamily="2" charset="0"/>
              </a:rPr>
              <a:t>Overview</a:t>
            </a:r>
          </a:p>
          <a:p>
            <a:pPr marL="0" indent="0">
              <a:lnSpc>
                <a:spcPct val="120000"/>
              </a:lnSpc>
              <a:buNone/>
            </a:pPr>
            <a:r>
              <a:rPr lang="en-GB" dirty="0">
                <a:latin typeface="Segoe Print" panose="02000600000000000000" pitchFamily="2" charset="0"/>
              </a:rPr>
              <a:t>• Term by term progression of GPCs (Grapheme Phoneme Correspondence).</a:t>
            </a:r>
          </a:p>
          <a:p>
            <a:pPr marL="0" indent="0">
              <a:lnSpc>
                <a:spcPct val="120000"/>
              </a:lnSpc>
              <a:buNone/>
            </a:pPr>
            <a:r>
              <a:rPr lang="en-GB" dirty="0">
                <a:latin typeface="Segoe Print" panose="02000600000000000000" pitchFamily="2" charset="0"/>
              </a:rPr>
              <a:t>• Organised so that children are taught from the simple to more complex GPCs plus tricky words.</a:t>
            </a:r>
          </a:p>
          <a:p>
            <a:pPr marL="0" indent="0">
              <a:lnSpc>
                <a:spcPct val="120000"/>
              </a:lnSpc>
              <a:buNone/>
            </a:pPr>
            <a:r>
              <a:rPr lang="en-GB" dirty="0">
                <a:latin typeface="Segoe Print" panose="02000600000000000000" pitchFamily="2" charset="0"/>
              </a:rPr>
              <a:t>• All the graphemes taught are practised in words, sentences, and later on, in fully decodable books.</a:t>
            </a:r>
          </a:p>
          <a:p>
            <a:pPr marL="0" indent="0">
              <a:lnSpc>
                <a:spcPct val="120000"/>
              </a:lnSpc>
              <a:buNone/>
            </a:pPr>
            <a:r>
              <a:rPr lang="en-GB" dirty="0">
                <a:latin typeface="Segoe Print" panose="02000600000000000000" pitchFamily="2" charset="0"/>
              </a:rPr>
              <a:t>• Review and revise GPCs and words, daily, weekly and across terms and years, in order to move this knowledge into their long term memory.</a:t>
            </a:r>
          </a:p>
          <a:p>
            <a:pPr marL="0" indent="0">
              <a:lnSpc>
                <a:spcPct val="120000"/>
              </a:lnSpc>
              <a:buNone/>
            </a:pPr>
            <a:r>
              <a:rPr lang="en-GB" dirty="0">
                <a:latin typeface="Segoe Print" panose="02000600000000000000" pitchFamily="2" charset="0"/>
              </a:rPr>
              <a:t>• Children need to learn to read as quickly as reasonably possible, so they can move from learning to read, to reading to learn.</a:t>
            </a:r>
          </a:p>
          <a:p>
            <a:pPr marL="0" indent="0">
              <a:lnSpc>
                <a:spcPct val="120000"/>
              </a:lnSpc>
              <a:buNone/>
            </a:pPr>
            <a:r>
              <a:rPr lang="en-GB" dirty="0">
                <a:latin typeface="Segoe Print" panose="02000600000000000000" pitchFamily="2" charset="0"/>
              </a:rPr>
              <a:t>• Our expectations of progression are aspirational yet achievable - pace, practice and participation by all children.</a:t>
            </a:r>
          </a:p>
          <a:p>
            <a:pPr marL="0" indent="0">
              <a:lnSpc>
                <a:spcPct val="120000"/>
              </a:lnSpc>
              <a:buNone/>
            </a:pPr>
            <a:r>
              <a:rPr lang="en-GB" dirty="0">
                <a:latin typeface="Segoe Print" panose="02000600000000000000" pitchFamily="2" charset="0"/>
              </a:rPr>
              <a:t>• Children who are not keeping-up with their peers will be given additional practice immediately through keep-up sessions.</a:t>
            </a:r>
          </a:p>
        </p:txBody>
      </p:sp>
      <p:pic>
        <p:nvPicPr>
          <p:cNvPr id="4" name="Picture 3">
            <a:extLst>
              <a:ext uri="{FF2B5EF4-FFF2-40B4-BE49-F238E27FC236}">
                <a16:creationId xmlns:a16="http://schemas.microsoft.com/office/drawing/2014/main" id="{0221D829-4284-496A-8835-96C6F1A9CA3F}"/>
              </a:ext>
            </a:extLst>
          </p:cNvPr>
          <p:cNvPicPr>
            <a:picLocks noChangeAspect="1"/>
          </p:cNvPicPr>
          <p:nvPr/>
        </p:nvPicPr>
        <p:blipFill>
          <a:blip r:embed="rId2"/>
          <a:stretch>
            <a:fillRect/>
          </a:stretch>
        </p:blipFill>
        <p:spPr>
          <a:xfrm>
            <a:off x="7211627" y="815975"/>
            <a:ext cx="4762500" cy="5676900"/>
          </a:xfrm>
          <a:prstGeom prst="rect">
            <a:avLst/>
          </a:prstGeom>
        </p:spPr>
      </p:pic>
      <p:pic>
        <p:nvPicPr>
          <p:cNvPr id="5" name="Picture 4">
            <a:extLst>
              <a:ext uri="{FF2B5EF4-FFF2-40B4-BE49-F238E27FC236}">
                <a16:creationId xmlns:a16="http://schemas.microsoft.com/office/drawing/2014/main" id="{0AF7B9DB-72E1-48F9-B441-64859954F61C}"/>
              </a:ext>
            </a:extLst>
          </p:cNvPr>
          <p:cNvPicPr>
            <a:picLocks noChangeAspect="1"/>
          </p:cNvPicPr>
          <p:nvPr/>
        </p:nvPicPr>
        <p:blipFill>
          <a:blip r:embed="rId3"/>
          <a:stretch>
            <a:fillRect/>
          </a:stretch>
        </p:blipFill>
        <p:spPr>
          <a:xfrm>
            <a:off x="217873" y="165207"/>
            <a:ext cx="1600200" cy="1343025"/>
          </a:xfrm>
          <a:prstGeom prst="rect">
            <a:avLst/>
          </a:prstGeom>
        </p:spPr>
      </p:pic>
    </p:spTree>
    <p:extLst>
      <p:ext uri="{BB962C8B-B14F-4D97-AF65-F5344CB8AC3E}">
        <p14:creationId xmlns:p14="http://schemas.microsoft.com/office/powerpoint/2010/main" val="325666533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DA0E1979-7CBC-4140-A144-AEDE6CAE81AB}"/>
              </a:ext>
            </a:extLst>
          </p:cNvPr>
          <p:cNvPicPr>
            <a:picLocks noGrp="1" noChangeAspect="1"/>
          </p:cNvPicPr>
          <p:nvPr>
            <p:ph idx="1"/>
          </p:nvPr>
        </p:nvPicPr>
        <p:blipFill>
          <a:blip r:embed="rId2"/>
          <a:stretch>
            <a:fillRect/>
          </a:stretch>
        </p:blipFill>
        <p:spPr>
          <a:xfrm>
            <a:off x="518783" y="315781"/>
            <a:ext cx="2472072" cy="5878938"/>
          </a:xfrm>
          <a:prstGeom prst="rect">
            <a:avLst/>
          </a:prstGeom>
        </p:spPr>
      </p:pic>
      <p:sp>
        <p:nvSpPr>
          <p:cNvPr id="5" name="Rectangle 4">
            <a:extLst>
              <a:ext uri="{FF2B5EF4-FFF2-40B4-BE49-F238E27FC236}">
                <a16:creationId xmlns:a16="http://schemas.microsoft.com/office/drawing/2014/main" id="{B6D68E53-CE6D-40EC-841D-846FF4845ED9}"/>
              </a:ext>
            </a:extLst>
          </p:cNvPr>
          <p:cNvSpPr/>
          <p:nvPr/>
        </p:nvSpPr>
        <p:spPr>
          <a:xfrm>
            <a:off x="3635828" y="1613118"/>
            <a:ext cx="7650480" cy="1815882"/>
          </a:xfrm>
          <a:prstGeom prst="rect">
            <a:avLst/>
          </a:prstGeom>
        </p:spPr>
        <p:txBody>
          <a:bodyPr wrap="square">
            <a:spAutoFit/>
          </a:bodyPr>
          <a:lstStyle/>
          <a:p>
            <a:r>
              <a:rPr lang="en-GB" sz="2800" dirty="0">
                <a:latin typeface="Segoe Print" panose="02000600000000000000" pitchFamily="2" charset="0"/>
              </a:rPr>
              <a:t>• Every letter has a name </a:t>
            </a:r>
          </a:p>
          <a:p>
            <a:r>
              <a:rPr lang="en-GB" sz="2800" dirty="0">
                <a:latin typeface="Segoe Print" panose="02000600000000000000" pitchFamily="2" charset="0"/>
              </a:rPr>
              <a:t>• Every letter has a phoneme – sound </a:t>
            </a:r>
          </a:p>
          <a:p>
            <a:r>
              <a:rPr lang="en-GB" sz="2800" dirty="0">
                <a:latin typeface="Segoe Print" panose="02000600000000000000" pitchFamily="2" charset="0"/>
              </a:rPr>
              <a:t>• Every letter has a mnemonic – picture </a:t>
            </a:r>
          </a:p>
          <a:p>
            <a:r>
              <a:rPr lang="en-GB" sz="2800" dirty="0">
                <a:latin typeface="Segoe Print" panose="02000600000000000000" pitchFamily="2" charset="0"/>
              </a:rPr>
              <a:t>• Every letter has a formation phrase </a:t>
            </a:r>
          </a:p>
        </p:txBody>
      </p:sp>
    </p:spTree>
    <p:extLst>
      <p:ext uri="{BB962C8B-B14F-4D97-AF65-F5344CB8AC3E}">
        <p14:creationId xmlns:p14="http://schemas.microsoft.com/office/powerpoint/2010/main" val="253960878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861052-2B82-4F02-B6C6-D3AB52C46111}"/>
              </a:ext>
            </a:extLst>
          </p:cNvPr>
          <p:cNvSpPr>
            <a:spLocks noGrp="1"/>
          </p:cNvSpPr>
          <p:nvPr>
            <p:ph type="title"/>
          </p:nvPr>
        </p:nvSpPr>
        <p:spPr/>
        <p:txBody>
          <a:bodyPr/>
          <a:lstStyle/>
          <a:p>
            <a:r>
              <a:rPr lang="en-GB" dirty="0">
                <a:latin typeface="Segoe Print" panose="02000600000000000000" pitchFamily="2" charset="0"/>
              </a:rPr>
              <a:t>Pure Sounds</a:t>
            </a:r>
          </a:p>
        </p:txBody>
      </p:sp>
      <p:sp>
        <p:nvSpPr>
          <p:cNvPr id="3" name="Content Placeholder 2">
            <a:extLst>
              <a:ext uri="{FF2B5EF4-FFF2-40B4-BE49-F238E27FC236}">
                <a16:creationId xmlns:a16="http://schemas.microsoft.com/office/drawing/2014/main" id="{D6F78AC9-68B7-494A-83FF-BDF565B6BDA9}"/>
              </a:ext>
            </a:extLst>
          </p:cNvPr>
          <p:cNvSpPr>
            <a:spLocks noGrp="1"/>
          </p:cNvSpPr>
          <p:nvPr>
            <p:ph idx="1"/>
          </p:nvPr>
        </p:nvSpPr>
        <p:spPr>
          <a:xfrm>
            <a:off x="838200" y="1526959"/>
            <a:ext cx="7125070" cy="4650004"/>
          </a:xfrm>
        </p:spPr>
        <p:txBody>
          <a:bodyPr/>
          <a:lstStyle/>
          <a:p>
            <a:pPr marL="0" indent="0">
              <a:buNone/>
            </a:pPr>
            <a:r>
              <a:rPr lang="en-GB" dirty="0">
                <a:latin typeface="Segoe Print" panose="02000600000000000000" pitchFamily="2" charset="0"/>
              </a:rPr>
              <a:t>This video shows you how to pronounce the sounds. Notice how the children don’t add an ‘uh’ sound at the end, so they say: ‘t’ not ‘</a:t>
            </a:r>
            <a:r>
              <a:rPr lang="en-GB" dirty="0" err="1">
                <a:latin typeface="Segoe Print" panose="02000600000000000000" pitchFamily="2" charset="0"/>
              </a:rPr>
              <a:t>tuh</a:t>
            </a:r>
            <a:r>
              <a:rPr lang="en-GB" dirty="0">
                <a:latin typeface="Segoe Print" panose="02000600000000000000" pitchFamily="2" charset="0"/>
              </a:rPr>
              <a:t>’.</a:t>
            </a:r>
          </a:p>
          <a:p>
            <a:pPr marL="0" indent="0">
              <a:buNone/>
            </a:pPr>
            <a:endParaRPr lang="en-GB" dirty="0"/>
          </a:p>
          <a:p>
            <a:pPr marL="0" indent="0">
              <a:buNone/>
            </a:pPr>
            <a:r>
              <a:rPr lang="en-GB" dirty="0">
                <a:hlinkClick r:id="rId2"/>
              </a:rPr>
              <a:t>https://youtu.be/shlSQrleibs</a:t>
            </a:r>
            <a:r>
              <a:rPr lang="en-GB" dirty="0"/>
              <a:t> </a:t>
            </a:r>
          </a:p>
          <a:p>
            <a:pPr marL="0" indent="0">
              <a:buNone/>
            </a:pPr>
            <a:endParaRPr lang="en-GB" dirty="0"/>
          </a:p>
        </p:txBody>
      </p:sp>
      <p:pic>
        <p:nvPicPr>
          <p:cNvPr id="4" name="Picture 3">
            <a:hlinkClick r:id="rId3"/>
            <a:extLst>
              <a:ext uri="{FF2B5EF4-FFF2-40B4-BE49-F238E27FC236}">
                <a16:creationId xmlns:a16="http://schemas.microsoft.com/office/drawing/2014/main" id="{826E0793-6C43-4D96-A308-1F8BBE059F0B}"/>
              </a:ext>
            </a:extLst>
          </p:cNvPr>
          <p:cNvPicPr>
            <a:picLocks noChangeAspect="1"/>
          </p:cNvPicPr>
          <p:nvPr/>
        </p:nvPicPr>
        <p:blipFill>
          <a:blip r:embed="rId4"/>
          <a:stretch>
            <a:fillRect/>
          </a:stretch>
        </p:blipFill>
        <p:spPr>
          <a:xfrm>
            <a:off x="838200" y="3781194"/>
            <a:ext cx="5038725" cy="2828925"/>
          </a:xfrm>
          <a:prstGeom prst="rect">
            <a:avLst/>
          </a:prstGeom>
        </p:spPr>
      </p:pic>
      <p:pic>
        <p:nvPicPr>
          <p:cNvPr id="5" name="Picture 4">
            <a:extLst>
              <a:ext uri="{FF2B5EF4-FFF2-40B4-BE49-F238E27FC236}">
                <a16:creationId xmlns:a16="http://schemas.microsoft.com/office/drawing/2014/main" id="{C88C576E-E695-4E85-9EF3-F4987B15F36D}"/>
              </a:ext>
            </a:extLst>
          </p:cNvPr>
          <p:cNvPicPr>
            <a:picLocks noChangeAspect="1"/>
          </p:cNvPicPr>
          <p:nvPr/>
        </p:nvPicPr>
        <p:blipFill>
          <a:blip r:embed="rId5"/>
          <a:stretch>
            <a:fillRect/>
          </a:stretch>
        </p:blipFill>
        <p:spPr>
          <a:xfrm>
            <a:off x="8056253" y="1027906"/>
            <a:ext cx="3838575" cy="5238750"/>
          </a:xfrm>
          <a:prstGeom prst="rect">
            <a:avLst/>
          </a:prstGeom>
        </p:spPr>
      </p:pic>
      <p:sp>
        <p:nvSpPr>
          <p:cNvPr id="7" name="Arrow: Down 6">
            <a:extLst>
              <a:ext uri="{FF2B5EF4-FFF2-40B4-BE49-F238E27FC236}">
                <a16:creationId xmlns:a16="http://schemas.microsoft.com/office/drawing/2014/main" id="{B8723F53-D3A2-480D-9EEF-255C3232F40C}"/>
              </a:ext>
            </a:extLst>
          </p:cNvPr>
          <p:cNvSpPr/>
          <p:nvPr/>
        </p:nvSpPr>
        <p:spPr>
          <a:xfrm>
            <a:off x="315418" y="3377230"/>
            <a:ext cx="1045563" cy="50860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dirty="0"/>
              <a:t>hyperlink</a:t>
            </a:r>
          </a:p>
        </p:txBody>
      </p:sp>
    </p:spTree>
    <p:extLst>
      <p:ext uri="{BB962C8B-B14F-4D97-AF65-F5344CB8AC3E}">
        <p14:creationId xmlns:p14="http://schemas.microsoft.com/office/powerpoint/2010/main" val="7014636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D6B81E-FD60-48E0-8F80-4DD763DA1C72}"/>
              </a:ext>
            </a:extLst>
          </p:cNvPr>
          <p:cNvSpPr>
            <a:spLocks noGrp="1"/>
          </p:cNvSpPr>
          <p:nvPr>
            <p:ph type="title"/>
          </p:nvPr>
        </p:nvSpPr>
        <p:spPr/>
        <p:txBody>
          <a:bodyPr/>
          <a:lstStyle/>
          <a:p>
            <a:r>
              <a:rPr lang="en-GB" dirty="0">
                <a:latin typeface="Segoe Print" panose="02000600000000000000" pitchFamily="2" charset="0"/>
              </a:rPr>
              <a:t>Tracking </a:t>
            </a:r>
          </a:p>
        </p:txBody>
      </p:sp>
      <p:sp>
        <p:nvSpPr>
          <p:cNvPr id="3" name="Content Placeholder 2">
            <a:extLst>
              <a:ext uri="{FF2B5EF4-FFF2-40B4-BE49-F238E27FC236}">
                <a16:creationId xmlns:a16="http://schemas.microsoft.com/office/drawing/2014/main" id="{62E12754-2631-4FB4-A742-A4D8EB80C6CB}"/>
              </a:ext>
            </a:extLst>
          </p:cNvPr>
          <p:cNvSpPr>
            <a:spLocks noGrp="1"/>
          </p:cNvSpPr>
          <p:nvPr>
            <p:ph idx="1"/>
          </p:nvPr>
        </p:nvSpPr>
        <p:spPr>
          <a:xfrm>
            <a:off x="6445188" y="1825625"/>
            <a:ext cx="5507326" cy="4351338"/>
          </a:xfrm>
        </p:spPr>
        <p:txBody>
          <a:bodyPr/>
          <a:lstStyle/>
          <a:p>
            <a:pPr>
              <a:lnSpc>
                <a:spcPct val="100000"/>
              </a:lnSpc>
            </a:pPr>
            <a:r>
              <a:rPr lang="en-GB" dirty="0">
                <a:latin typeface="Segoe Print" panose="02000600000000000000" pitchFamily="2" charset="0"/>
              </a:rPr>
              <a:t>All children will be tested 1:1 </a:t>
            </a:r>
          </a:p>
          <a:p>
            <a:pPr marL="0" indent="0">
              <a:lnSpc>
                <a:spcPct val="100000"/>
              </a:lnSpc>
              <a:buNone/>
            </a:pPr>
            <a:r>
              <a:rPr lang="en-GB" dirty="0">
                <a:latin typeface="Segoe Print" panose="02000600000000000000" pitchFamily="2" charset="0"/>
              </a:rPr>
              <a:t>• Must know a given amount of phonemes </a:t>
            </a:r>
          </a:p>
          <a:p>
            <a:pPr marL="0" indent="0">
              <a:lnSpc>
                <a:spcPct val="100000"/>
              </a:lnSpc>
              <a:buNone/>
            </a:pPr>
            <a:r>
              <a:rPr lang="en-GB" dirty="0">
                <a:latin typeface="Segoe Print" panose="02000600000000000000" pitchFamily="2" charset="0"/>
              </a:rPr>
              <a:t>• Must be able to read a given amount of words </a:t>
            </a:r>
          </a:p>
          <a:p>
            <a:pPr marL="0" indent="0">
              <a:lnSpc>
                <a:spcPct val="100000"/>
              </a:lnSpc>
              <a:buNone/>
            </a:pPr>
            <a:r>
              <a:rPr lang="en-GB" dirty="0">
                <a:latin typeface="Segoe Print" panose="02000600000000000000" pitchFamily="2" charset="0"/>
              </a:rPr>
              <a:t>• Keep up sessions provided to fill in the gaps  </a:t>
            </a:r>
          </a:p>
        </p:txBody>
      </p:sp>
      <p:pic>
        <p:nvPicPr>
          <p:cNvPr id="4" name="Picture 3">
            <a:extLst>
              <a:ext uri="{FF2B5EF4-FFF2-40B4-BE49-F238E27FC236}">
                <a16:creationId xmlns:a16="http://schemas.microsoft.com/office/drawing/2014/main" id="{6B1FA3B5-9DE5-4AE3-8CBF-3DB553C7F782}"/>
              </a:ext>
            </a:extLst>
          </p:cNvPr>
          <p:cNvPicPr>
            <a:picLocks noChangeAspect="1"/>
          </p:cNvPicPr>
          <p:nvPr/>
        </p:nvPicPr>
        <p:blipFill>
          <a:blip r:embed="rId2"/>
          <a:stretch>
            <a:fillRect/>
          </a:stretch>
        </p:blipFill>
        <p:spPr>
          <a:xfrm>
            <a:off x="344842" y="1901031"/>
            <a:ext cx="5962650" cy="4200525"/>
          </a:xfrm>
          <a:prstGeom prst="rect">
            <a:avLst/>
          </a:prstGeom>
        </p:spPr>
      </p:pic>
    </p:spTree>
    <p:extLst>
      <p:ext uri="{BB962C8B-B14F-4D97-AF65-F5344CB8AC3E}">
        <p14:creationId xmlns:p14="http://schemas.microsoft.com/office/powerpoint/2010/main" val="37149227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2C0CAF-367E-4875-950A-B3CB1765793F}"/>
              </a:ext>
            </a:extLst>
          </p:cNvPr>
          <p:cNvSpPr>
            <a:spLocks noGrp="1"/>
          </p:cNvSpPr>
          <p:nvPr>
            <p:ph type="title"/>
          </p:nvPr>
        </p:nvSpPr>
        <p:spPr/>
        <p:txBody>
          <a:bodyPr/>
          <a:lstStyle/>
          <a:p>
            <a:r>
              <a:rPr lang="en-GB" dirty="0">
                <a:latin typeface="Segoe Print" panose="02000600000000000000" pitchFamily="2" charset="0"/>
              </a:rPr>
              <a:t>What is segmenting and blending? </a:t>
            </a:r>
          </a:p>
        </p:txBody>
      </p:sp>
      <p:pic>
        <p:nvPicPr>
          <p:cNvPr id="5" name="Picture 4">
            <a:hlinkClick r:id="rId2"/>
            <a:extLst>
              <a:ext uri="{FF2B5EF4-FFF2-40B4-BE49-F238E27FC236}">
                <a16:creationId xmlns:a16="http://schemas.microsoft.com/office/drawing/2014/main" id="{C4B83702-D46A-41DB-A80E-9D267819E77F}"/>
              </a:ext>
            </a:extLst>
          </p:cNvPr>
          <p:cNvPicPr>
            <a:picLocks noChangeAspect="1"/>
          </p:cNvPicPr>
          <p:nvPr/>
        </p:nvPicPr>
        <p:blipFill>
          <a:blip r:embed="rId3"/>
          <a:stretch>
            <a:fillRect/>
          </a:stretch>
        </p:blipFill>
        <p:spPr>
          <a:xfrm>
            <a:off x="2779075" y="3138184"/>
            <a:ext cx="5267325" cy="3019425"/>
          </a:xfrm>
          <a:prstGeom prst="rect">
            <a:avLst/>
          </a:prstGeom>
        </p:spPr>
      </p:pic>
      <p:sp>
        <p:nvSpPr>
          <p:cNvPr id="3" name="TextBox 2">
            <a:extLst>
              <a:ext uri="{FF2B5EF4-FFF2-40B4-BE49-F238E27FC236}">
                <a16:creationId xmlns:a16="http://schemas.microsoft.com/office/drawing/2014/main" id="{E2F99617-3E74-43D2-9D7F-3F36379DF756}"/>
              </a:ext>
            </a:extLst>
          </p:cNvPr>
          <p:cNvSpPr txBox="1"/>
          <p:nvPr/>
        </p:nvSpPr>
        <p:spPr>
          <a:xfrm>
            <a:off x="1045029" y="1690688"/>
            <a:ext cx="8543108" cy="1502976"/>
          </a:xfrm>
          <a:prstGeom prst="rect">
            <a:avLst/>
          </a:prstGeom>
          <a:noFill/>
        </p:spPr>
        <p:txBody>
          <a:bodyPr wrap="square" rtlCol="0">
            <a:spAutoFit/>
          </a:bodyPr>
          <a:lstStyle/>
          <a:p>
            <a:pPr>
              <a:lnSpc>
                <a:spcPts val="2160"/>
              </a:lnSpc>
            </a:pPr>
            <a:r>
              <a:rPr lang="en-GB" dirty="0">
                <a:latin typeface="Segoe Print" panose="02000600000000000000" pitchFamily="2" charset="0"/>
              </a:rPr>
              <a:t>Blending: Seeing a word and merging the phonemes together to read the word</a:t>
            </a:r>
          </a:p>
          <a:p>
            <a:pPr>
              <a:lnSpc>
                <a:spcPts val="2160"/>
              </a:lnSpc>
            </a:pPr>
            <a:endParaRPr lang="en-GB" dirty="0">
              <a:latin typeface="Segoe Print" panose="02000600000000000000" pitchFamily="2" charset="0"/>
            </a:endParaRPr>
          </a:p>
          <a:p>
            <a:pPr>
              <a:lnSpc>
                <a:spcPts val="2160"/>
              </a:lnSpc>
            </a:pPr>
            <a:r>
              <a:rPr lang="en-GB" dirty="0">
                <a:latin typeface="Segoe Print" panose="02000600000000000000" pitchFamily="2" charset="0"/>
              </a:rPr>
              <a:t>Segmenting: Chopping up a word into separate phonemes to spell it out</a:t>
            </a:r>
          </a:p>
        </p:txBody>
      </p:sp>
      <p:sp>
        <p:nvSpPr>
          <p:cNvPr id="7" name="Arrow: Down 6">
            <a:extLst>
              <a:ext uri="{FF2B5EF4-FFF2-40B4-BE49-F238E27FC236}">
                <a16:creationId xmlns:a16="http://schemas.microsoft.com/office/drawing/2014/main" id="{2B4155A9-1ABA-4C35-A39C-2F29004802DD}"/>
              </a:ext>
            </a:extLst>
          </p:cNvPr>
          <p:cNvSpPr/>
          <p:nvPr/>
        </p:nvSpPr>
        <p:spPr>
          <a:xfrm>
            <a:off x="2603863" y="3193664"/>
            <a:ext cx="1045563" cy="50860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dirty="0"/>
              <a:t>hyperlink</a:t>
            </a:r>
          </a:p>
        </p:txBody>
      </p:sp>
    </p:spTree>
    <p:extLst>
      <p:ext uri="{BB962C8B-B14F-4D97-AF65-F5344CB8AC3E}">
        <p14:creationId xmlns:p14="http://schemas.microsoft.com/office/powerpoint/2010/main" val="37665752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BD579F0-9D9F-4E2C-9F7A-157F70844A44}"/>
              </a:ext>
            </a:extLst>
          </p:cNvPr>
          <p:cNvSpPr txBox="1"/>
          <p:nvPr/>
        </p:nvSpPr>
        <p:spPr>
          <a:xfrm>
            <a:off x="836022" y="627017"/>
            <a:ext cx="6753497" cy="707886"/>
          </a:xfrm>
          <a:prstGeom prst="rect">
            <a:avLst/>
          </a:prstGeom>
          <a:noFill/>
        </p:spPr>
        <p:txBody>
          <a:bodyPr wrap="square" rtlCol="0">
            <a:spAutoFit/>
          </a:bodyPr>
          <a:lstStyle/>
          <a:p>
            <a:r>
              <a:rPr lang="en-GB" sz="4000" dirty="0">
                <a:latin typeface="Segoe Print" panose="02000600000000000000" pitchFamily="2" charset="0"/>
              </a:rPr>
              <a:t>Phonics Terminology </a:t>
            </a:r>
          </a:p>
        </p:txBody>
      </p:sp>
      <p:sp>
        <p:nvSpPr>
          <p:cNvPr id="3" name="TextBox 2">
            <a:extLst>
              <a:ext uri="{FF2B5EF4-FFF2-40B4-BE49-F238E27FC236}">
                <a16:creationId xmlns:a16="http://schemas.microsoft.com/office/drawing/2014/main" id="{C4538064-4442-455B-A01D-575E7DB1B25E}"/>
              </a:ext>
            </a:extLst>
          </p:cNvPr>
          <p:cNvSpPr txBox="1"/>
          <p:nvPr/>
        </p:nvSpPr>
        <p:spPr>
          <a:xfrm>
            <a:off x="509451" y="1622286"/>
            <a:ext cx="11351623" cy="4093428"/>
          </a:xfrm>
          <a:prstGeom prst="rect">
            <a:avLst/>
          </a:prstGeom>
          <a:noFill/>
        </p:spPr>
        <p:txBody>
          <a:bodyPr wrap="square" lIns="91440" tIns="45720" rIns="91440" bIns="45720" rtlCol="0" anchor="t">
            <a:spAutoFit/>
          </a:bodyPr>
          <a:lstStyle/>
          <a:p>
            <a:r>
              <a:rPr lang="en-GB" sz="2000" dirty="0">
                <a:solidFill>
                  <a:srgbClr val="00B050"/>
                </a:solidFill>
                <a:latin typeface="Segoe Print" panose="02000600000000000000" pitchFamily="2" charset="0"/>
              </a:rPr>
              <a:t>Phonemes: </a:t>
            </a:r>
            <a:r>
              <a:rPr lang="en-GB" sz="2000" dirty="0">
                <a:latin typeface="Segoe Print" panose="02000600000000000000" pitchFamily="2" charset="0"/>
              </a:rPr>
              <a:t>The sounds that are found within a word (often referred to as sounds)</a:t>
            </a:r>
          </a:p>
          <a:p>
            <a:r>
              <a:rPr lang="en-GB" sz="2000" dirty="0">
                <a:solidFill>
                  <a:srgbClr val="00B050"/>
                </a:solidFill>
                <a:latin typeface="Segoe Print" panose="02000600000000000000" pitchFamily="2" charset="0"/>
              </a:rPr>
              <a:t>Grapheme</a:t>
            </a:r>
            <a:r>
              <a:rPr lang="en-GB" sz="2000" dirty="0">
                <a:latin typeface="Segoe Print" panose="02000600000000000000" pitchFamily="2" charset="0"/>
              </a:rPr>
              <a:t>: The way we write down a sound</a:t>
            </a:r>
          </a:p>
          <a:p>
            <a:r>
              <a:rPr lang="en-GB" sz="2000" dirty="0">
                <a:solidFill>
                  <a:srgbClr val="00B050"/>
                </a:solidFill>
                <a:latin typeface="Segoe Print" panose="02000600000000000000" pitchFamily="2" charset="0"/>
              </a:rPr>
              <a:t>Digraph: </a:t>
            </a:r>
            <a:r>
              <a:rPr lang="en-GB" sz="2000" dirty="0">
                <a:latin typeface="Segoe Print" panose="02000600000000000000" pitchFamily="2" charset="0"/>
              </a:rPr>
              <a:t>Two letters that make one sound (such as ai)</a:t>
            </a:r>
          </a:p>
          <a:p>
            <a:r>
              <a:rPr lang="en-GB" sz="2000" dirty="0">
                <a:solidFill>
                  <a:srgbClr val="00B050"/>
                </a:solidFill>
                <a:latin typeface="Segoe Print" panose="02000600000000000000" pitchFamily="2" charset="0"/>
              </a:rPr>
              <a:t>Trigraph</a:t>
            </a:r>
            <a:r>
              <a:rPr lang="en-GB" sz="2000" dirty="0">
                <a:latin typeface="Segoe Print" panose="02000600000000000000" pitchFamily="2" charset="0"/>
              </a:rPr>
              <a:t>: Three letters that make one sounds (such as </a:t>
            </a:r>
            <a:r>
              <a:rPr lang="en-GB" sz="2000" dirty="0" err="1">
                <a:latin typeface="Segoe Print" panose="02000600000000000000" pitchFamily="2" charset="0"/>
              </a:rPr>
              <a:t>igh</a:t>
            </a:r>
            <a:r>
              <a:rPr lang="en-GB" sz="2000" dirty="0">
                <a:latin typeface="Segoe Print" panose="02000600000000000000" pitchFamily="2" charset="0"/>
              </a:rPr>
              <a:t>)</a:t>
            </a:r>
          </a:p>
          <a:p>
            <a:r>
              <a:rPr lang="en-GB" sz="2000" dirty="0">
                <a:solidFill>
                  <a:srgbClr val="00B050"/>
                </a:solidFill>
                <a:latin typeface="Segoe Print" panose="02000600000000000000" pitchFamily="2" charset="0"/>
              </a:rPr>
              <a:t>Blending: </a:t>
            </a:r>
            <a:r>
              <a:rPr lang="en-GB" sz="2000" dirty="0">
                <a:latin typeface="Segoe Print" panose="02000600000000000000" pitchFamily="2" charset="0"/>
              </a:rPr>
              <a:t>Seeing a word and merging the phonemes together to read the word</a:t>
            </a:r>
          </a:p>
          <a:p>
            <a:r>
              <a:rPr lang="en-GB" sz="2000" dirty="0">
                <a:solidFill>
                  <a:srgbClr val="00B050"/>
                </a:solidFill>
                <a:latin typeface="Segoe Print" panose="02000600000000000000" pitchFamily="2" charset="0"/>
              </a:rPr>
              <a:t>Segmenting: </a:t>
            </a:r>
            <a:r>
              <a:rPr lang="en-GB" sz="2000" dirty="0">
                <a:latin typeface="Segoe Print" panose="02000600000000000000" pitchFamily="2" charset="0"/>
              </a:rPr>
              <a:t>chopping up a word into separate phonemes to spell it out</a:t>
            </a:r>
          </a:p>
          <a:p>
            <a:r>
              <a:rPr lang="en-GB" sz="2000" dirty="0">
                <a:solidFill>
                  <a:srgbClr val="00B050"/>
                </a:solidFill>
                <a:latin typeface="Segoe Print"/>
              </a:rPr>
              <a:t>Tricky words: </a:t>
            </a:r>
            <a:r>
              <a:rPr lang="en-GB" sz="2000" dirty="0">
                <a:latin typeface="Segoe Print"/>
              </a:rPr>
              <a:t>words that cannot be decoded (such as ‘the’)</a:t>
            </a:r>
            <a:endParaRPr lang="en-GB" sz="2000" dirty="0">
              <a:latin typeface="Segoe Print" panose="02000600000000000000" pitchFamily="2" charset="0"/>
            </a:endParaRPr>
          </a:p>
          <a:p>
            <a:r>
              <a:rPr lang="en-GB" sz="2000" dirty="0">
                <a:solidFill>
                  <a:srgbClr val="00B050"/>
                </a:solidFill>
                <a:latin typeface="Segoe Print" panose="02000600000000000000" pitchFamily="2" charset="0"/>
              </a:rPr>
              <a:t>Decoding: </a:t>
            </a:r>
            <a:r>
              <a:rPr lang="en-GB" sz="2000" dirty="0">
                <a:latin typeface="Segoe Print" panose="02000600000000000000" pitchFamily="2" charset="0"/>
              </a:rPr>
              <a:t>the process of working out how to say (''sounding out'') an unfamiliar written word</a:t>
            </a:r>
          </a:p>
          <a:p>
            <a:r>
              <a:rPr lang="en-GB" sz="2000" dirty="0">
                <a:solidFill>
                  <a:srgbClr val="00B050"/>
                </a:solidFill>
                <a:latin typeface="Segoe Print" panose="02000600000000000000" pitchFamily="2" charset="0"/>
              </a:rPr>
              <a:t>Spelling: </a:t>
            </a:r>
            <a:r>
              <a:rPr lang="en-GB" sz="2000" dirty="0">
                <a:latin typeface="Segoe Print" panose="02000600000000000000" pitchFamily="2" charset="0"/>
              </a:rPr>
              <a:t>writing words using the correct letters in the right order to be read by others.</a:t>
            </a:r>
          </a:p>
          <a:p>
            <a:r>
              <a:rPr lang="en-GB" sz="2000" dirty="0">
                <a:solidFill>
                  <a:srgbClr val="00B050"/>
                </a:solidFill>
                <a:latin typeface="Segoe Print" panose="02000600000000000000" pitchFamily="2" charset="0"/>
              </a:rPr>
              <a:t>CVC/VC: </a:t>
            </a:r>
            <a:r>
              <a:rPr lang="en-GB" sz="2000" dirty="0">
                <a:latin typeface="Segoe Print" panose="02000600000000000000" pitchFamily="2" charset="0"/>
              </a:rPr>
              <a:t>Consonant vowel consonant words and vowel consonant words. c-a-t and  </a:t>
            </a:r>
            <a:r>
              <a:rPr lang="en-GB" sz="2000" dirty="0" err="1">
                <a:latin typeface="Segoe Print" panose="02000600000000000000" pitchFamily="2" charset="0"/>
              </a:rPr>
              <a:t>i</a:t>
            </a:r>
            <a:r>
              <a:rPr lang="en-GB" sz="2000" dirty="0">
                <a:latin typeface="Segoe Print" panose="02000600000000000000" pitchFamily="2" charset="0"/>
              </a:rPr>
              <a:t>-t for example. But c-</a:t>
            </a:r>
            <a:r>
              <a:rPr lang="en-GB" sz="2000" dirty="0" err="1">
                <a:latin typeface="Segoe Print" panose="02000600000000000000" pitchFamily="2" charset="0"/>
              </a:rPr>
              <a:t>ar</a:t>
            </a:r>
            <a:r>
              <a:rPr lang="en-GB" sz="2000" dirty="0">
                <a:latin typeface="Segoe Print" panose="02000600000000000000" pitchFamily="2" charset="0"/>
              </a:rPr>
              <a:t> would not be as we look at sounds. </a:t>
            </a:r>
          </a:p>
        </p:txBody>
      </p:sp>
    </p:spTree>
    <p:extLst>
      <p:ext uri="{BB962C8B-B14F-4D97-AF65-F5344CB8AC3E}">
        <p14:creationId xmlns:p14="http://schemas.microsoft.com/office/powerpoint/2010/main" val="140749383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65F49C-828C-4D94-A377-FA65C4BFB8FB}"/>
              </a:ext>
            </a:extLst>
          </p:cNvPr>
          <p:cNvSpPr>
            <a:spLocks noGrp="1"/>
          </p:cNvSpPr>
          <p:nvPr>
            <p:ph type="title"/>
          </p:nvPr>
        </p:nvSpPr>
        <p:spPr/>
        <p:txBody>
          <a:bodyPr/>
          <a:lstStyle/>
          <a:p>
            <a:r>
              <a:rPr lang="en-GB" dirty="0">
                <a:latin typeface="Segoe Print" panose="02000600000000000000" pitchFamily="2" charset="0"/>
              </a:rPr>
              <a:t>Phonics Packs</a:t>
            </a:r>
            <a:endParaRPr lang="en-GB" dirty="0"/>
          </a:p>
        </p:txBody>
      </p:sp>
      <p:sp>
        <p:nvSpPr>
          <p:cNvPr id="3" name="Content Placeholder 2">
            <a:extLst>
              <a:ext uri="{FF2B5EF4-FFF2-40B4-BE49-F238E27FC236}">
                <a16:creationId xmlns:a16="http://schemas.microsoft.com/office/drawing/2014/main" id="{F00505E3-0D53-4AD9-AC59-D17A139C0DBE}"/>
              </a:ext>
            </a:extLst>
          </p:cNvPr>
          <p:cNvSpPr>
            <a:spLocks noGrp="1"/>
          </p:cNvSpPr>
          <p:nvPr>
            <p:ph idx="1"/>
          </p:nvPr>
        </p:nvSpPr>
        <p:spPr/>
        <p:txBody>
          <a:bodyPr/>
          <a:lstStyle/>
          <a:p>
            <a:r>
              <a:rPr lang="en-GB" dirty="0">
                <a:latin typeface="Segoe Print" panose="02000600000000000000" pitchFamily="2" charset="0"/>
              </a:rPr>
              <a:t>Phonics packs will come home this Thursday with the first 4 sounds in them.</a:t>
            </a:r>
          </a:p>
          <a:p>
            <a:r>
              <a:rPr lang="en-GB" dirty="0">
                <a:latin typeface="Segoe Print" panose="02000600000000000000" pitchFamily="2" charset="0"/>
              </a:rPr>
              <a:t>It is best practise to use these packs on a daily basis by practising recognising the new phonemes with your children, writing the grapheme using the correct technique and playing games finding objects beginning with that sound in your house.  </a:t>
            </a:r>
          </a:p>
          <a:p>
            <a:r>
              <a:rPr lang="en-GB" dirty="0">
                <a:latin typeface="Segoe Print" panose="02000600000000000000" pitchFamily="2" charset="0"/>
              </a:rPr>
              <a:t>Please bring the packs into school daily and 4 new sounds will be added every Thursday.</a:t>
            </a:r>
          </a:p>
        </p:txBody>
      </p:sp>
    </p:spTree>
    <p:extLst>
      <p:ext uri="{BB962C8B-B14F-4D97-AF65-F5344CB8AC3E}">
        <p14:creationId xmlns:p14="http://schemas.microsoft.com/office/powerpoint/2010/main" val="349780102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C70914-4377-4D9F-9DF0-A8FBD6DFF654}"/>
              </a:ext>
            </a:extLst>
          </p:cNvPr>
          <p:cNvSpPr>
            <a:spLocks noGrp="1"/>
          </p:cNvSpPr>
          <p:nvPr>
            <p:ph type="title"/>
          </p:nvPr>
        </p:nvSpPr>
        <p:spPr>
          <a:xfrm>
            <a:off x="838200" y="365125"/>
            <a:ext cx="10515600" cy="824483"/>
          </a:xfrm>
        </p:spPr>
        <p:txBody>
          <a:bodyPr/>
          <a:lstStyle/>
          <a:p>
            <a:r>
              <a:rPr lang="en-GB" dirty="0">
                <a:latin typeface="Segoe Print" panose="02000600000000000000" pitchFamily="2" charset="0"/>
              </a:rPr>
              <a:t>The reading practice book</a:t>
            </a:r>
          </a:p>
        </p:txBody>
      </p:sp>
      <p:sp>
        <p:nvSpPr>
          <p:cNvPr id="3" name="Content Placeholder 2">
            <a:extLst>
              <a:ext uri="{FF2B5EF4-FFF2-40B4-BE49-F238E27FC236}">
                <a16:creationId xmlns:a16="http://schemas.microsoft.com/office/drawing/2014/main" id="{58043332-5CC1-4A59-A01A-5464949B8973}"/>
              </a:ext>
            </a:extLst>
          </p:cNvPr>
          <p:cNvSpPr>
            <a:spLocks noGrp="1"/>
          </p:cNvSpPr>
          <p:nvPr>
            <p:ph idx="1"/>
          </p:nvPr>
        </p:nvSpPr>
        <p:spPr>
          <a:xfrm>
            <a:off x="838200" y="1331851"/>
            <a:ext cx="10515600" cy="4845112"/>
          </a:xfrm>
        </p:spPr>
        <p:txBody>
          <a:bodyPr>
            <a:normAutofit fontScale="55000" lnSpcReduction="20000"/>
          </a:bodyPr>
          <a:lstStyle/>
          <a:p>
            <a:pPr marL="0" indent="0">
              <a:lnSpc>
                <a:spcPct val="120000"/>
              </a:lnSpc>
              <a:buNone/>
            </a:pPr>
            <a:r>
              <a:rPr lang="en-GB" dirty="0">
                <a:latin typeface="Segoe Print" panose="02000600000000000000" pitchFamily="2" charset="0"/>
              </a:rPr>
              <a:t>• It is the school’s role to teach reading.</a:t>
            </a:r>
          </a:p>
          <a:p>
            <a:pPr marL="0" indent="0">
              <a:lnSpc>
                <a:spcPct val="120000"/>
              </a:lnSpc>
              <a:buNone/>
            </a:pPr>
            <a:r>
              <a:rPr lang="en-GB" dirty="0">
                <a:latin typeface="Segoe Print" panose="02000600000000000000" pitchFamily="2" charset="0"/>
              </a:rPr>
              <a:t>• Parents/carers play a vital role. It is important that children have plenty</a:t>
            </a:r>
          </a:p>
          <a:p>
            <a:pPr marL="0" indent="0">
              <a:lnSpc>
                <a:spcPct val="120000"/>
              </a:lnSpc>
              <a:buNone/>
            </a:pPr>
            <a:r>
              <a:rPr lang="en-GB" dirty="0">
                <a:latin typeface="Segoe Print" panose="02000600000000000000" pitchFamily="2" charset="0"/>
              </a:rPr>
              <a:t>of practice reading at home in order to become fluent, confident readers.</a:t>
            </a:r>
          </a:p>
          <a:p>
            <a:pPr marL="0" indent="0">
              <a:lnSpc>
                <a:spcPct val="120000"/>
              </a:lnSpc>
              <a:buNone/>
            </a:pPr>
            <a:r>
              <a:rPr lang="en-GB" dirty="0">
                <a:latin typeface="Segoe Print" panose="02000600000000000000" pitchFamily="2" charset="0"/>
              </a:rPr>
              <a:t>• Parents’ or carers’ support is needed to help their child practise reading</a:t>
            </a:r>
          </a:p>
          <a:p>
            <a:pPr marL="0" indent="0">
              <a:lnSpc>
                <a:spcPct val="120000"/>
              </a:lnSpc>
              <a:buNone/>
            </a:pPr>
            <a:r>
              <a:rPr lang="en-GB" dirty="0">
                <a:latin typeface="Segoe Print" panose="02000600000000000000" pitchFamily="2" charset="0"/>
              </a:rPr>
              <a:t>and develop fluency with a book they have already read at school.</a:t>
            </a:r>
          </a:p>
          <a:p>
            <a:pPr marL="0" indent="0">
              <a:lnSpc>
                <a:spcPct val="120000"/>
              </a:lnSpc>
              <a:buNone/>
            </a:pPr>
            <a:r>
              <a:rPr lang="en-GB" dirty="0">
                <a:latin typeface="Segoe Print" panose="02000600000000000000" pitchFamily="2" charset="0"/>
              </a:rPr>
              <a:t>• This book needs to be matched to their phonic stage and be fully</a:t>
            </a:r>
          </a:p>
          <a:p>
            <a:pPr marL="0" indent="0">
              <a:lnSpc>
                <a:spcPct val="120000"/>
              </a:lnSpc>
              <a:buNone/>
            </a:pPr>
            <a:r>
              <a:rPr lang="en-GB" dirty="0">
                <a:latin typeface="Segoe Print" panose="02000600000000000000" pitchFamily="2" charset="0"/>
              </a:rPr>
              <a:t>decodable. If books are sent home that the child cannot decode, it will lead</a:t>
            </a:r>
          </a:p>
          <a:p>
            <a:pPr marL="0" indent="0">
              <a:lnSpc>
                <a:spcPct val="120000"/>
              </a:lnSpc>
              <a:buNone/>
            </a:pPr>
            <a:r>
              <a:rPr lang="en-GB" dirty="0">
                <a:latin typeface="Segoe Print" panose="02000600000000000000" pitchFamily="2" charset="0"/>
              </a:rPr>
              <a:t>to frustration for the child and the parent/carer.</a:t>
            </a:r>
          </a:p>
          <a:p>
            <a:pPr marL="0" indent="0">
              <a:lnSpc>
                <a:spcPct val="120000"/>
              </a:lnSpc>
              <a:buNone/>
            </a:pPr>
            <a:r>
              <a:rPr lang="en-GB" dirty="0">
                <a:latin typeface="Segoe Print" panose="02000600000000000000" pitchFamily="2" charset="0"/>
              </a:rPr>
              <a:t>• To ensure that reading at home is an enjoyable experience and does not</a:t>
            </a:r>
          </a:p>
          <a:p>
            <a:pPr marL="0" indent="0">
              <a:lnSpc>
                <a:spcPct val="120000"/>
              </a:lnSpc>
              <a:buNone/>
            </a:pPr>
            <a:r>
              <a:rPr lang="en-GB" dirty="0">
                <a:latin typeface="Segoe Print" panose="02000600000000000000" pitchFamily="2" charset="0"/>
              </a:rPr>
              <a:t>feel like a chore, schools need to send home reading practice books in</a:t>
            </a:r>
          </a:p>
          <a:p>
            <a:pPr marL="0" indent="0">
              <a:lnSpc>
                <a:spcPct val="120000"/>
              </a:lnSpc>
              <a:buNone/>
            </a:pPr>
            <a:r>
              <a:rPr lang="en-GB" dirty="0">
                <a:latin typeface="Segoe Print" panose="02000600000000000000" pitchFamily="2" charset="0"/>
              </a:rPr>
              <a:t>which the child can read 95% of the words.</a:t>
            </a:r>
          </a:p>
          <a:p>
            <a:pPr marL="0" indent="0">
              <a:lnSpc>
                <a:spcPct val="120000"/>
              </a:lnSpc>
              <a:buNone/>
            </a:pPr>
            <a:r>
              <a:rPr lang="en-GB" dirty="0">
                <a:latin typeface="Segoe Print" panose="02000600000000000000" pitchFamily="2" charset="0"/>
              </a:rPr>
              <a:t>• It does not have to be a different book every time; it may need to be the</a:t>
            </a:r>
          </a:p>
          <a:p>
            <a:pPr marL="0" indent="0">
              <a:lnSpc>
                <a:spcPct val="120000"/>
              </a:lnSpc>
              <a:buNone/>
            </a:pPr>
            <a:r>
              <a:rPr lang="en-GB" dirty="0">
                <a:latin typeface="Segoe Print" panose="02000600000000000000" pitchFamily="2" charset="0"/>
              </a:rPr>
              <a:t>same book if the child still needs to develop fluency.</a:t>
            </a:r>
          </a:p>
        </p:txBody>
      </p:sp>
      <p:pic>
        <p:nvPicPr>
          <p:cNvPr id="4" name="Picture 3">
            <a:extLst>
              <a:ext uri="{FF2B5EF4-FFF2-40B4-BE49-F238E27FC236}">
                <a16:creationId xmlns:a16="http://schemas.microsoft.com/office/drawing/2014/main" id="{06E6C0C2-E171-4072-8C16-B1DDF7E39586}"/>
              </a:ext>
            </a:extLst>
          </p:cNvPr>
          <p:cNvPicPr>
            <a:picLocks noChangeAspect="1"/>
          </p:cNvPicPr>
          <p:nvPr/>
        </p:nvPicPr>
        <p:blipFill>
          <a:blip r:embed="rId2"/>
          <a:stretch>
            <a:fillRect/>
          </a:stretch>
        </p:blipFill>
        <p:spPr>
          <a:xfrm>
            <a:off x="8801100" y="507368"/>
            <a:ext cx="2552700" cy="5381625"/>
          </a:xfrm>
          <a:prstGeom prst="rect">
            <a:avLst/>
          </a:prstGeom>
        </p:spPr>
      </p:pic>
    </p:spTree>
    <p:extLst>
      <p:ext uri="{BB962C8B-B14F-4D97-AF65-F5344CB8AC3E}">
        <p14:creationId xmlns:p14="http://schemas.microsoft.com/office/powerpoint/2010/main" val="57002239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8A710E7-2CCD-4388-8601-001E90F8237A}"/>
              </a:ext>
            </a:extLst>
          </p:cNvPr>
          <p:cNvPicPr>
            <a:picLocks noChangeAspect="1"/>
          </p:cNvPicPr>
          <p:nvPr/>
        </p:nvPicPr>
        <p:blipFill>
          <a:blip r:embed="rId2"/>
          <a:stretch>
            <a:fillRect/>
          </a:stretch>
        </p:blipFill>
        <p:spPr>
          <a:xfrm>
            <a:off x="258097" y="0"/>
            <a:ext cx="11675806" cy="6858000"/>
          </a:xfrm>
          <a:prstGeom prst="rect">
            <a:avLst/>
          </a:prstGeom>
        </p:spPr>
      </p:pic>
    </p:spTree>
    <p:extLst>
      <p:ext uri="{BB962C8B-B14F-4D97-AF65-F5344CB8AC3E}">
        <p14:creationId xmlns:p14="http://schemas.microsoft.com/office/powerpoint/2010/main" val="162583256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DAE814-E5BB-4699-AEED-B5F95117C610}"/>
              </a:ext>
            </a:extLst>
          </p:cNvPr>
          <p:cNvSpPr>
            <a:spLocks noGrp="1"/>
          </p:cNvSpPr>
          <p:nvPr>
            <p:ph type="title"/>
          </p:nvPr>
        </p:nvSpPr>
        <p:spPr/>
        <p:txBody>
          <a:bodyPr/>
          <a:lstStyle/>
          <a:p>
            <a:r>
              <a:rPr lang="en-GB" dirty="0">
                <a:latin typeface="Segoe Print" panose="02000600000000000000" pitchFamily="2" charset="0"/>
              </a:rPr>
              <a:t>The sharing book from the class library</a:t>
            </a:r>
          </a:p>
        </p:txBody>
      </p:sp>
      <p:sp>
        <p:nvSpPr>
          <p:cNvPr id="3" name="Content Placeholder 2">
            <a:extLst>
              <a:ext uri="{FF2B5EF4-FFF2-40B4-BE49-F238E27FC236}">
                <a16:creationId xmlns:a16="http://schemas.microsoft.com/office/drawing/2014/main" id="{57704601-2B23-4668-A3CE-BD5B13791AB3}"/>
              </a:ext>
            </a:extLst>
          </p:cNvPr>
          <p:cNvSpPr>
            <a:spLocks noGrp="1"/>
          </p:cNvSpPr>
          <p:nvPr>
            <p:ph idx="1"/>
          </p:nvPr>
        </p:nvSpPr>
        <p:spPr>
          <a:xfrm>
            <a:off x="182880" y="1825625"/>
            <a:ext cx="6786091" cy="4351338"/>
          </a:xfrm>
        </p:spPr>
        <p:txBody>
          <a:bodyPr>
            <a:normAutofit fontScale="55000" lnSpcReduction="20000"/>
          </a:bodyPr>
          <a:lstStyle/>
          <a:p>
            <a:pPr marL="0" indent="0">
              <a:lnSpc>
                <a:spcPct val="120000"/>
              </a:lnSpc>
              <a:buNone/>
            </a:pPr>
            <a:r>
              <a:rPr lang="en-GB" dirty="0">
                <a:latin typeface="Segoe Print" panose="02000600000000000000" pitchFamily="2" charset="0"/>
              </a:rPr>
              <a:t>If children are to become lifelong readers, it is essential that they are encouraged to read for pleasure. The desire of wanting to read will help with the skill of reading.</a:t>
            </a:r>
          </a:p>
          <a:p>
            <a:pPr marL="0" indent="0">
              <a:lnSpc>
                <a:spcPct val="120000"/>
              </a:lnSpc>
              <a:buNone/>
            </a:pPr>
            <a:r>
              <a:rPr lang="en-GB" dirty="0">
                <a:latin typeface="Segoe Print" panose="02000600000000000000" pitchFamily="2" charset="0"/>
              </a:rPr>
              <a:t>Parents/carers should not expect their child to read</a:t>
            </a:r>
          </a:p>
          <a:p>
            <a:pPr marL="0" indent="0">
              <a:lnSpc>
                <a:spcPct val="120000"/>
              </a:lnSpc>
              <a:buNone/>
            </a:pPr>
            <a:r>
              <a:rPr lang="en-GB" dirty="0">
                <a:latin typeface="Segoe Print" panose="02000600000000000000" pitchFamily="2" charset="0"/>
              </a:rPr>
              <a:t>this book independently and certainly should not try to</a:t>
            </a:r>
          </a:p>
          <a:p>
            <a:pPr marL="0" indent="0">
              <a:lnSpc>
                <a:spcPct val="120000"/>
              </a:lnSpc>
              <a:buNone/>
            </a:pPr>
            <a:r>
              <a:rPr lang="en-GB" dirty="0">
                <a:latin typeface="Segoe Print" panose="02000600000000000000" pitchFamily="2" charset="0"/>
              </a:rPr>
              <a:t>get their child to do so.</a:t>
            </a:r>
          </a:p>
          <a:p>
            <a:pPr marL="0" indent="0">
              <a:lnSpc>
                <a:spcPct val="120000"/>
              </a:lnSpc>
              <a:buNone/>
            </a:pPr>
            <a:r>
              <a:rPr lang="en-GB" dirty="0">
                <a:latin typeface="Segoe Print" panose="02000600000000000000" pitchFamily="2" charset="0"/>
              </a:rPr>
              <a:t>The book is for the parent/carer to read to or with the child.</a:t>
            </a:r>
          </a:p>
          <a:p>
            <a:pPr marL="0" indent="0" algn="ctr">
              <a:lnSpc>
                <a:spcPct val="120000"/>
              </a:lnSpc>
              <a:buNone/>
            </a:pPr>
            <a:r>
              <a:rPr lang="en-GB" dirty="0">
                <a:solidFill>
                  <a:srgbClr val="00B050"/>
                </a:solidFill>
                <a:latin typeface="Segoe Print" panose="02000600000000000000" pitchFamily="2" charset="0"/>
              </a:rPr>
              <a:t>The goal is enjoyment. </a:t>
            </a:r>
          </a:p>
          <a:p>
            <a:pPr marL="0" indent="0" algn="ctr">
              <a:lnSpc>
                <a:spcPct val="120000"/>
              </a:lnSpc>
              <a:buNone/>
            </a:pPr>
            <a:endParaRPr lang="en-GB" dirty="0">
              <a:latin typeface="Segoe Print" panose="02000600000000000000" pitchFamily="2" charset="0"/>
            </a:endParaRPr>
          </a:p>
          <a:p>
            <a:pPr marL="0" indent="0" algn="ctr">
              <a:lnSpc>
                <a:spcPct val="120000"/>
              </a:lnSpc>
              <a:buNone/>
            </a:pPr>
            <a:endParaRPr lang="en-GB" dirty="0">
              <a:latin typeface="Segoe Print" panose="02000600000000000000" pitchFamily="2" charset="0"/>
            </a:endParaRPr>
          </a:p>
          <a:p>
            <a:pPr marL="0" indent="0" algn="ctr">
              <a:lnSpc>
                <a:spcPct val="120000"/>
              </a:lnSpc>
              <a:buNone/>
            </a:pPr>
            <a:r>
              <a:rPr lang="en-GB" dirty="0">
                <a:latin typeface="Segoe Print" panose="02000600000000000000" pitchFamily="2" charset="0"/>
              </a:rPr>
              <a:t>These are the books we sent home last week.  We will encourage the children to change their books every Monday and Thursday.  </a:t>
            </a:r>
          </a:p>
        </p:txBody>
      </p:sp>
      <p:pic>
        <p:nvPicPr>
          <p:cNvPr id="4" name="Picture 3">
            <a:extLst>
              <a:ext uri="{FF2B5EF4-FFF2-40B4-BE49-F238E27FC236}">
                <a16:creationId xmlns:a16="http://schemas.microsoft.com/office/drawing/2014/main" id="{D5F4A628-C713-4319-9945-9421E93BBBA0}"/>
              </a:ext>
            </a:extLst>
          </p:cNvPr>
          <p:cNvPicPr>
            <a:picLocks noChangeAspect="1"/>
          </p:cNvPicPr>
          <p:nvPr/>
        </p:nvPicPr>
        <p:blipFill>
          <a:blip r:embed="rId2"/>
          <a:stretch>
            <a:fillRect/>
          </a:stretch>
        </p:blipFill>
        <p:spPr>
          <a:xfrm>
            <a:off x="7105141" y="1289390"/>
            <a:ext cx="4657725" cy="4705350"/>
          </a:xfrm>
          <a:prstGeom prst="rect">
            <a:avLst/>
          </a:prstGeom>
        </p:spPr>
      </p:pic>
    </p:spTree>
    <p:extLst>
      <p:ext uri="{BB962C8B-B14F-4D97-AF65-F5344CB8AC3E}">
        <p14:creationId xmlns:p14="http://schemas.microsoft.com/office/powerpoint/2010/main" val="425494800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4462F4-A980-4C79-82A0-AB2F6C881293}"/>
              </a:ext>
            </a:extLst>
          </p:cNvPr>
          <p:cNvSpPr>
            <a:spLocks noGrp="1"/>
          </p:cNvSpPr>
          <p:nvPr>
            <p:ph type="title"/>
          </p:nvPr>
        </p:nvSpPr>
        <p:spPr/>
        <p:txBody>
          <a:bodyPr/>
          <a:lstStyle/>
          <a:p>
            <a:r>
              <a:rPr lang="en-GB" dirty="0">
                <a:latin typeface="Segoe Print" panose="02000600000000000000" pitchFamily="2" charset="0"/>
              </a:rPr>
              <a:t>Writing activities</a:t>
            </a:r>
          </a:p>
        </p:txBody>
      </p:sp>
      <p:sp>
        <p:nvSpPr>
          <p:cNvPr id="3" name="Content Placeholder 2">
            <a:extLst>
              <a:ext uri="{FF2B5EF4-FFF2-40B4-BE49-F238E27FC236}">
                <a16:creationId xmlns:a16="http://schemas.microsoft.com/office/drawing/2014/main" id="{62A4BEEE-66C3-4A7C-93D6-4B497060893E}"/>
              </a:ext>
            </a:extLst>
          </p:cNvPr>
          <p:cNvSpPr>
            <a:spLocks noGrp="1"/>
          </p:cNvSpPr>
          <p:nvPr>
            <p:ph idx="1"/>
          </p:nvPr>
        </p:nvSpPr>
        <p:spPr/>
        <p:txBody>
          <a:bodyPr/>
          <a:lstStyle/>
          <a:p>
            <a:r>
              <a:rPr lang="en-GB" dirty="0">
                <a:latin typeface="Segoe Print" panose="02000600000000000000" pitchFamily="2" charset="0"/>
              </a:rPr>
              <a:t>Strengthening their fine motor skills and pre-writing skills  - daily clever fingers in groups as they arrive at school.</a:t>
            </a:r>
          </a:p>
          <a:p>
            <a:endParaRPr lang="en-GB" dirty="0"/>
          </a:p>
        </p:txBody>
      </p:sp>
      <p:pic>
        <p:nvPicPr>
          <p:cNvPr id="4" name="Picture 3">
            <a:extLst>
              <a:ext uri="{FF2B5EF4-FFF2-40B4-BE49-F238E27FC236}">
                <a16:creationId xmlns:a16="http://schemas.microsoft.com/office/drawing/2014/main" id="{6E391AB0-4D0D-4E1D-AF4B-EA1E0673B778}"/>
              </a:ext>
            </a:extLst>
          </p:cNvPr>
          <p:cNvPicPr>
            <a:picLocks noChangeAspect="1"/>
          </p:cNvPicPr>
          <p:nvPr/>
        </p:nvPicPr>
        <p:blipFill rotWithShape="1">
          <a:blip r:embed="rId2"/>
          <a:srcRect t="21333"/>
          <a:stretch/>
        </p:blipFill>
        <p:spPr>
          <a:xfrm>
            <a:off x="1903087" y="3027480"/>
            <a:ext cx="7776622" cy="3465395"/>
          </a:xfrm>
          <a:prstGeom prst="rect">
            <a:avLst/>
          </a:prstGeom>
        </p:spPr>
      </p:pic>
    </p:spTree>
    <p:extLst>
      <p:ext uri="{BB962C8B-B14F-4D97-AF65-F5344CB8AC3E}">
        <p14:creationId xmlns:p14="http://schemas.microsoft.com/office/powerpoint/2010/main" val="217961970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57AD9ED-AC14-4A7C-AD6F-5231066F3DC9}"/>
              </a:ext>
            </a:extLst>
          </p:cNvPr>
          <p:cNvPicPr>
            <a:picLocks noChangeAspect="1"/>
          </p:cNvPicPr>
          <p:nvPr/>
        </p:nvPicPr>
        <p:blipFill>
          <a:blip r:embed="rId2"/>
          <a:stretch>
            <a:fillRect/>
          </a:stretch>
        </p:blipFill>
        <p:spPr>
          <a:xfrm>
            <a:off x="720435" y="1104866"/>
            <a:ext cx="10141527" cy="5617863"/>
          </a:xfrm>
          <a:prstGeom prst="rect">
            <a:avLst/>
          </a:prstGeom>
        </p:spPr>
      </p:pic>
      <p:sp>
        <p:nvSpPr>
          <p:cNvPr id="3" name="TextBox 2">
            <a:extLst>
              <a:ext uri="{FF2B5EF4-FFF2-40B4-BE49-F238E27FC236}">
                <a16:creationId xmlns:a16="http://schemas.microsoft.com/office/drawing/2014/main" id="{AC9CD6DB-9311-4D05-B092-15B155A09CB1}"/>
              </a:ext>
            </a:extLst>
          </p:cNvPr>
          <p:cNvSpPr txBox="1"/>
          <p:nvPr/>
        </p:nvSpPr>
        <p:spPr>
          <a:xfrm>
            <a:off x="600364" y="166255"/>
            <a:ext cx="10261598" cy="923330"/>
          </a:xfrm>
          <a:prstGeom prst="rect">
            <a:avLst/>
          </a:prstGeom>
          <a:noFill/>
        </p:spPr>
        <p:txBody>
          <a:bodyPr wrap="square" rtlCol="0">
            <a:spAutoFit/>
          </a:bodyPr>
          <a:lstStyle/>
          <a:p>
            <a:r>
              <a:rPr lang="en-GB" dirty="0">
                <a:latin typeface="Segoe Print" panose="02000600000000000000" pitchFamily="2" charset="0"/>
              </a:rPr>
              <a:t>These pictures show the different pencil grips that children may use. We are aiming for all children to be comfortable using grip J.  We are encouraging the children to hold their pencil this way using pompom pets and special pencils. </a:t>
            </a:r>
            <a:endParaRPr lang="en-GB" dirty="0"/>
          </a:p>
        </p:txBody>
      </p:sp>
    </p:spTree>
    <p:extLst>
      <p:ext uri="{BB962C8B-B14F-4D97-AF65-F5344CB8AC3E}">
        <p14:creationId xmlns:p14="http://schemas.microsoft.com/office/powerpoint/2010/main" val="378011615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BBDFCDA-4E87-4963-95A0-3EEBACEE1515}"/>
              </a:ext>
            </a:extLst>
          </p:cNvPr>
          <p:cNvPicPr>
            <a:picLocks noChangeAspect="1"/>
          </p:cNvPicPr>
          <p:nvPr/>
        </p:nvPicPr>
        <p:blipFill rotWithShape="1">
          <a:blip r:embed="rId2"/>
          <a:srcRect t="13202"/>
          <a:stretch/>
        </p:blipFill>
        <p:spPr>
          <a:xfrm>
            <a:off x="73890" y="1906396"/>
            <a:ext cx="11305309" cy="5471460"/>
          </a:xfrm>
          <a:prstGeom prst="rect">
            <a:avLst/>
          </a:prstGeom>
        </p:spPr>
      </p:pic>
      <p:sp>
        <p:nvSpPr>
          <p:cNvPr id="2" name="TextBox 1">
            <a:extLst>
              <a:ext uri="{FF2B5EF4-FFF2-40B4-BE49-F238E27FC236}">
                <a16:creationId xmlns:a16="http://schemas.microsoft.com/office/drawing/2014/main" id="{CF151B74-DF18-4E11-BC47-4728A47255FE}"/>
              </a:ext>
            </a:extLst>
          </p:cNvPr>
          <p:cNvSpPr txBox="1"/>
          <p:nvPr/>
        </p:nvSpPr>
        <p:spPr>
          <a:xfrm>
            <a:off x="2129245" y="195943"/>
            <a:ext cx="6230983" cy="1754326"/>
          </a:xfrm>
          <a:prstGeom prst="rect">
            <a:avLst/>
          </a:prstGeom>
          <a:noFill/>
        </p:spPr>
        <p:txBody>
          <a:bodyPr wrap="square" rtlCol="0">
            <a:spAutoFit/>
          </a:bodyPr>
          <a:lstStyle/>
          <a:p>
            <a:r>
              <a:rPr lang="en-GB" sz="3600" dirty="0">
                <a:latin typeface="Segoe Print" panose="02000600000000000000" pitchFamily="2" charset="0"/>
              </a:rPr>
              <a:t>Examples of writing we might see at the end of Reception Year</a:t>
            </a:r>
          </a:p>
        </p:txBody>
      </p:sp>
    </p:spTree>
    <p:extLst>
      <p:ext uri="{BB962C8B-B14F-4D97-AF65-F5344CB8AC3E}">
        <p14:creationId xmlns:p14="http://schemas.microsoft.com/office/powerpoint/2010/main" val="260442123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62F0B-E426-4CB6-819D-CE79A1B8F1B2}"/>
              </a:ext>
            </a:extLst>
          </p:cNvPr>
          <p:cNvSpPr>
            <a:spLocks noGrp="1"/>
          </p:cNvSpPr>
          <p:nvPr>
            <p:ph type="title"/>
          </p:nvPr>
        </p:nvSpPr>
        <p:spPr/>
        <p:txBody>
          <a:bodyPr>
            <a:normAutofit/>
          </a:bodyPr>
          <a:lstStyle/>
          <a:p>
            <a:r>
              <a:rPr lang="en-GB" dirty="0">
                <a:latin typeface="Segoe Print" panose="02000600000000000000" pitchFamily="2" charset="0"/>
              </a:rPr>
              <a:t>Drawing Club </a:t>
            </a:r>
            <a:endParaRPr lang="en-GB" dirty="0"/>
          </a:p>
        </p:txBody>
      </p:sp>
      <p:sp>
        <p:nvSpPr>
          <p:cNvPr id="3" name="Content Placeholder 2">
            <a:extLst>
              <a:ext uri="{FF2B5EF4-FFF2-40B4-BE49-F238E27FC236}">
                <a16:creationId xmlns:a16="http://schemas.microsoft.com/office/drawing/2014/main" id="{B6079F10-00F9-4DB5-ABA6-78F047098585}"/>
              </a:ext>
            </a:extLst>
          </p:cNvPr>
          <p:cNvSpPr>
            <a:spLocks noGrp="1"/>
          </p:cNvSpPr>
          <p:nvPr>
            <p:ph idx="1"/>
          </p:nvPr>
        </p:nvSpPr>
        <p:spPr/>
        <p:txBody>
          <a:bodyPr/>
          <a:lstStyle/>
          <a:p>
            <a:r>
              <a:rPr lang="en-GB" dirty="0">
                <a:latin typeface="Segoe Print" panose="02000600000000000000" pitchFamily="2" charset="0"/>
              </a:rPr>
              <a:t>Is a literacy session we will use 3 times a week.</a:t>
            </a:r>
          </a:p>
          <a:p>
            <a:pPr marL="0" indent="0">
              <a:buNone/>
            </a:pPr>
            <a:r>
              <a:rPr lang="en-GB" dirty="0">
                <a:latin typeface="Segoe Print" panose="02000600000000000000" pitchFamily="2" charset="0"/>
              </a:rPr>
              <a:t>  </a:t>
            </a:r>
          </a:p>
          <a:p>
            <a:r>
              <a:rPr lang="en-GB" dirty="0">
                <a:latin typeface="Segoe Print" panose="02000600000000000000" pitchFamily="2" charset="0"/>
              </a:rPr>
              <a:t>It is based on a book, story telling or an animation.</a:t>
            </a:r>
          </a:p>
          <a:p>
            <a:endParaRPr lang="en-GB" dirty="0">
              <a:latin typeface="Segoe Print" panose="02000600000000000000" pitchFamily="2" charset="0"/>
            </a:endParaRPr>
          </a:p>
          <a:p>
            <a:r>
              <a:rPr lang="en-GB" dirty="0">
                <a:latin typeface="Segoe Print" panose="02000600000000000000" pitchFamily="2" charset="0"/>
              </a:rPr>
              <a:t>It involves modelling by the teacher, mark making and mathematics.</a:t>
            </a:r>
          </a:p>
          <a:p>
            <a:endParaRPr lang="en-GB" dirty="0">
              <a:latin typeface="Segoe Print" panose="02000600000000000000" pitchFamily="2" charset="0"/>
            </a:endParaRPr>
          </a:p>
          <a:p>
            <a:r>
              <a:rPr lang="en-GB" dirty="0">
                <a:latin typeface="Segoe Print" panose="02000600000000000000" pitchFamily="2" charset="0"/>
              </a:rPr>
              <a:t>Most of all it involves the children using their imagination and enjoying literacy.</a:t>
            </a:r>
            <a:endParaRPr lang="en-GB" dirty="0"/>
          </a:p>
        </p:txBody>
      </p:sp>
    </p:spTree>
    <p:extLst>
      <p:ext uri="{BB962C8B-B14F-4D97-AF65-F5344CB8AC3E}">
        <p14:creationId xmlns:p14="http://schemas.microsoft.com/office/powerpoint/2010/main" val="333491594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6840B2-FFC9-4DFD-AC50-72193173755F}"/>
              </a:ext>
            </a:extLst>
          </p:cNvPr>
          <p:cNvSpPr>
            <a:spLocks noGrp="1"/>
          </p:cNvSpPr>
          <p:nvPr>
            <p:ph type="title"/>
          </p:nvPr>
        </p:nvSpPr>
        <p:spPr/>
        <p:txBody>
          <a:bodyPr/>
          <a:lstStyle/>
          <a:p>
            <a:r>
              <a:rPr lang="en-GB" dirty="0">
                <a:latin typeface="Segoe Print" panose="02000600000000000000" pitchFamily="2" charset="0"/>
              </a:rPr>
              <a:t>Physical Development</a:t>
            </a:r>
          </a:p>
        </p:txBody>
      </p:sp>
      <p:sp>
        <p:nvSpPr>
          <p:cNvPr id="3" name="Content Placeholder 2">
            <a:extLst>
              <a:ext uri="{FF2B5EF4-FFF2-40B4-BE49-F238E27FC236}">
                <a16:creationId xmlns:a16="http://schemas.microsoft.com/office/drawing/2014/main" id="{BBAF2AE2-2897-4F0B-8E9C-C45DDC8FD6A0}"/>
              </a:ext>
            </a:extLst>
          </p:cNvPr>
          <p:cNvSpPr>
            <a:spLocks noGrp="1"/>
          </p:cNvSpPr>
          <p:nvPr>
            <p:ph idx="1"/>
          </p:nvPr>
        </p:nvSpPr>
        <p:spPr>
          <a:xfrm>
            <a:off x="838200" y="1825625"/>
            <a:ext cx="10515600" cy="4351338"/>
          </a:xfrm>
        </p:spPr>
        <p:txBody>
          <a:bodyPr/>
          <a:lstStyle/>
          <a:p>
            <a:pPr marL="0" indent="0">
              <a:buNone/>
            </a:pPr>
            <a:r>
              <a:rPr lang="en-GB" sz="2000" b="1" dirty="0">
                <a:latin typeface="Segoe Print" panose="02000600000000000000" pitchFamily="2" charset="0"/>
              </a:rPr>
              <a:t>Gross motor skills</a:t>
            </a:r>
          </a:p>
          <a:p>
            <a:r>
              <a:rPr lang="en-GB" sz="2000" dirty="0">
                <a:latin typeface="Segoe Print" panose="02000600000000000000" pitchFamily="2" charset="0"/>
              </a:rPr>
              <a:t>2 Specific PE slots a week timetabled: this term we are doing</a:t>
            </a:r>
          </a:p>
          <a:p>
            <a:r>
              <a:rPr lang="en-GB" sz="2000" dirty="0">
                <a:latin typeface="Segoe Print" panose="02000600000000000000" pitchFamily="2" charset="0"/>
              </a:rPr>
              <a:t>Ball skills with specialist sports teacher Jade on Mondays</a:t>
            </a:r>
          </a:p>
          <a:p>
            <a:r>
              <a:rPr lang="en-GB" sz="2000" dirty="0">
                <a:latin typeface="Segoe Print" panose="02000600000000000000" pitchFamily="2" charset="0"/>
              </a:rPr>
              <a:t>Trikes, bikes and scooters on Thursday</a:t>
            </a:r>
          </a:p>
          <a:p>
            <a:r>
              <a:rPr lang="en-GB" sz="2000" dirty="0">
                <a:latin typeface="Segoe Print" panose="02000600000000000000" pitchFamily="2" charset="0"/>
              </a:rPr>
              <a:t>Lots of other opportunities to climb, build, run and jump in continuous provision time.</a:t>
            </a:r>
          </a:p>
          <a:p>
            <a:endParaRPr lang="en-GB" sz="2000" dirty="0">
              <a:latin typeface="Segoe Print" panose="02000600000000000000" pitchFamily="2" charset="0"/>
            </a:endParaRPr>
          </a:p>
          <a:p>
            <a:pPr marL="0" indent="0">
              <a:buNone/>
            </a:pPr>
            <a:r>
              <a:rPr lang="en-GB" sz="2000" b="1" dirty="0">
                <a:latin typeface="Segoe Print" panose="02000600000000000000" pitchFamily="2" charset="0"/>
              </a:rPr>
              <a:t>Fine motor skills</a:t>
            </a:r>
          </a:p>
          <a:p>
            <a:r>
              <a:rPr lang="en-GB" sz="2000" dirty="0">
                <a:latin typeface="Segoe Print" panose="02000600000000000000" pitchFamily="2" charset="0"/>
              </a:rPr>
              <a:t>Daily clever finger sessions</a:t>
            </a:r>
          </a:p>
          <a:p>
            <a:endParaRPr lang="en-GB" dirty="0"/>
          </a:p>
          <a:p>
            <a:endParaRPr lang="en-GB" dirty="0"/>
          </a:p>
        </p:txBody>
      </p:sp>
      <p:pic>
        <p:nvPicPr>
          <p:cNvPr id="6" name="Picture 5">
            <a:extLst>
              <a:ext uri="{FF2B5EF4-FFF2-40B4-BE49-F238E27FC236}">
                <a16:creationId xmlns:a16="http://schemas.microsoft.com/office/drawing/2014/main" id="{8E734811-B439-4380-B5C6-4F8D95375234}"/>
              </a:ext>
            </a:extLst>
          </p:cNvPr>
          <p:cNvPicPr>
            <a:picLocks noChangeAspect="1"/>
          </p:cNvPicPr>
          <p:nvPr/>
        </p:nvPicPr>
        <p:blipFill>
          <a:blip r:embed="rId2"/>
          <a:stretch>
            <a:fillRect/>
          </a:stretch>
        </p:blipFill>
        <p:spPr>
          <a:xfrm>
            <a:off x="7882768" y="351415"/>
            <a:ext cx="3274759" cy="1880222"/>
          </a:xfrm>
          <a:prstGeom prst="rect">
            <a:avLst/>
          </a:prstGeom>
        </p:spPr>
      </p:pic>
      <p:pic>
        <p:nvPicPr>
          <p:cNvPr id="8" name="Picture 7">
            <a:extLst>
              <a:ext uri="{FF2B5EF4-FFF2-40B4-BE49-F238E27FC236}">
                <a16:creationId xmlns:a16="http://schemas.microsoft.com/office/drawing/2014/main" id="{EA21D2F2-3EF6-4650-8C9F-07D7CBDEB7E5}"/>
              </a:ext>
            </a:extLst>
          </p:cNvPr>
          <p:cNvPicPr>
            <a:picLocks noChangeAspect="1"/>
          </p:cNvPicPr>
          <p:nvPr/>
        </p:nvPicPr>
        <p:blipFill rotWithShape="1">
          <a:blip r:embed="rId3"/>
          <a:srcRect t="21333"/>
          <a:stretch/>
        </p:blipFill>
        <p:spPr>
          <a:xfrm>
            <a:off x="6096000" y="4176821"/>
            <a:ext cx="4488477" cy="2000142"/>
          </a:xfrm>
          <a:prstGeom prst="rect">
            <a:avLst/>
          </a:prstGeom>
        </p:spPr>
      </p:pic>
    </p:spTree>
    <p:extLst>
      <p:ext uri="{BB962C8B-B14F-4D97-AF65-F5344CB8AC3E}">
        <p14:creationId xmlns:p14="http://schemas.microsoft.com/office/powerpoint/2010/main" val="86984836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BB3AA4-DE2B-498B-B6AF-24A54CB40928}"/>
              </a:ext>
            </a:extLst>
          </p:cNvPr>
          <p:cNvSpPr>
            <a:spLocks noGrp="1"/>
          </p:cNvSpPr>
          <p:nvPr>
            <p:ph type="title"/>
          </p:nvPr>
        </p:nvSpPr>
        <p:spPr/>
        <p:txBody>
          <a:bodyPr/>
          <a:lstStyle/>
          <a:p>
            <a:r>
              <a:rPr lang="en-GB" dirty="0">
                <a:latin typeface="Segoe Print" panose="02000600000000000000" pitchFamily="2" charset="0"/>
              </a:rPr>
              <a:t>Understanding of the world</a:t>
            </a:r>
          </a:p>
        </p:txBody>
      </p:sp>
      <p:sp>
        <p:nvSpPr>
          <p:cNvPr id="3" name="Content Placeholder 2">
            <a:extLst>
              <a:ext uri="{FF2B5EF4-FFF2-40B4-BE49-F238E27FC236}">
                <a16:creationId xmlns:a16="http://schemas.microsoft.com/office/drawing/2014/main" id="{37F5A220-3311-424A-8926-FDBEB4302191}"/>
              </a:ext>
            </a:extLst>
          </p:cNvPr>
          <p:cNvSpPr>
            <a:spLocks noGrp="1"/>
          </p:cNvSpPr>
          <p:nvPr>
            <p:ph idx="1"/>
          </p:nvPr>
        </p:nvSpPr>
        <p:spPr/>
        <p:txBody>
          <a:bodyPr>
            <a:normAutofit lnSpcReduction="10000"/>
          </a:bodyPr>
          <a:lstStyle/>
          <a:p>
            <a:r>
              <a:rPr lang="en-GB" dirty="0">
                <a:latin typeface="Segoe Print" panose="02000600000000000000" pitchFamily="2" charset="0"/>
              </a:rPr>
              <a:t>People, culture and communities -  thinking about our school, our families and our village and comparing stories from other cultures</a:t>
            </a:r>
          </a:p>
          <a:p>
            <a:endParaRPr lang="en-GB" dirty="0">
              <a:latin typeface="Segoe Print" panose="02000600000000000000" pitchFamily="2" charset="0"/>
            </a:endParaRPr>
          </a:p>
          <a:p>
            <a:r>
              <a:rPr lang="en-GB" dirty="0">
                <a:latin typeface="Segoe Print" panose="02000600000000000000" pitchFamily="2" charset="0"/>
              </a:rPr>
              <a:t>Natural world –  Exploring the 5 senses, seasonal change, harvest.  We have wildlife sessions every Friday afternoon this term.</a:t>
            </a:r>
          </a:p>
          <a:p>
            <a:endParaRPr lang="en-GB" dirty="0">
              <a:latin typeface="Segoe Print" panose="02000600000000000000" pitchFamily="2" charset="0"/>
            </a:endParaRPr>
          </a:p>
          <a:p>
            <a:r>
              <a:rPr lang="en-GB" dirty="0">
                <a:latin typeface="Segoe Print" panose="02000600000000000000" pitchFamily="2" charset="0"/>
              </a:rPr>
              <a:t>Past and present – what we were like as babies, what can we do now</a:t>
            </a:r>
          </a:p>
        </p:txBody>
      </p:sp>
      <p:pic>
        <p:nvPicPr>
          <p:cNvPr id="4" name="Picture 3">
            <a:extLst>
              <a:ext uri="{FF2B5EF4-FFF2-40B4-BE49-F238E27FC236}">
                <a16:creationId xmlns:a16="http://schemas.microsoft.com/office/drawing/2014/main" id="{46150EF6-73B2-4AAD-A050-F0C929C4EAC2}"/>
              </a:ext>
            </a:extLst>
          </p:cNvPr>
          <p:cNvPicPr>
            <a:picLocks noChangeAspect="1"/>
          </p:cNvPicPr>
          <p:nvPr/>
        </p:nvPicPr>
        <p:blipFill>
          <a:blip r:embed="rId2"/>
          <a:stretch>
            <a:fillRect/>
          </a:stretch>
        </p:blipFill>
        <p:spPr>
          <a:xfrm>
            <a:off x="10336305" y="2708564"/>
            <a:ext cx="1346706" cy="843391"/>
          </a:xfrm>
          <a:prstGeom prst="rect">
            <a:avLst/>
          </a:prstGeom>
        </p:spPr>
      </p:pic>
      <p:pic>
        <p:nvPicPr>
          <p:cNvPr id="5" name="Picture 4">
            <a:extLst>
              <a:ext uri="{FF2B5EF4-FFF2-40B4-BE49-F238E27FC236}">
                <a16:creationId xmlns:a16="http://schemas.microsoft.com/office/drawing/2014/main" id="{FDECB74E-7506-469F-BC18-A4032679A4B2}"/>
              </a:ext>
            </a:extLst>
          </p:cNvPr>
          <p:cNvPicPr>
            <a:picLocks noChangeAspect="1"/>
          </p:cNvPicPr>
          <p:nvPr/>
        </p:nvPicPr>
        <p:blipFill>
          <a:blip r:embed="rId3"/>
          <a:stretch>
            <a:fillRect/>
          </a:stretch>
        </p:blipFill>
        <p:spPr>
          <a:xfrm>
            <a:off x="8881151" y="5451015"/>
            <a:ext cx="1971575" cy="1291242"/>
          </a:xfrm>
          <a:prstGeom prst="rect">
            <a:avLst/>
          </a:prstGeom>
        </p:spPr>
      </p:pic>
    </p:spTree>
    <p:extLst>
      <p:ext uri="{BB962C8B-B14F-4D97-AF65-F5344CB8AC3E}">
        <p14:creationId xmlns:p14="http://schemas.microsoft.com/office/powerpoint/2010/main" val="313340280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98AEA5-C927-42C8-8515-BE66C4385DB9}"/>
              </a:ext>
            </a:extLst>
          </p:cNvPr>
          <p:cNvSpPr>
            <a:spLocks noGrp="1"/>
          </p:cNvSpPr>
          <p:nvPr>
            <p:ph type="title"/>
          </p:nvPr>
        </p:nvSpPr>
        <p:spPr/>
        <p:txBody>
          <a:bodyPr/>
          <a:lstStyle/>
          <a:p>
            <a:r>
              <a:rPr lang="en-GB" dirty="0">
                <a:latin typeface="Segoe Print" panose="02000600000000000000" pitchFamily="2" charset="0"/>
              </a:rPr>
              <a:t>Expressive Arts</a:t>
            </a:r>
            <a:endParaRPr lang="en-GB" dirty="0">
              <a:latin typeface="Segoe MDL2 Assets" panose="050A0102010101010101" pitchFamily="18" charset="0"/>
            </a:endParaRPr>
          </a:p>
        </p:txBody>
      </p:sp>
      <p:sp>
        <p:nvSpPr>
          <p:cNvPr id="3" name="Content Placeholder 2">
            <a:extLst>
              <a:ext uri="{FF2B5EF4-FFF2-40B4-BE49-F238E27FC236}">
                <a16:creationId xmlns:a16="http://schemas.microsoft.com/office/drawing/2014/main" id="{3ED6B920-BC2C-498D-B728-E6E7F627141B}"/>
              </a:ext>
            </a:extLst>
          </p:cNvPr>
          <p:cNvSpPr>
            <a:spLocks noGrp="1"/>
          </p:cNvSpPr>
          <p:nvPr>
            <p:ph idx="1"/>
          </p:nvPr>
        </p:nvSpPr>
        <p:spPr/>
        <p:txBody>
          <a:bodyPr/>
          <a:lstStyle/>
          <a:p>
            <a:r>
              <a:rPr lang="en-GB" dirty="0">
                <a:latin typeface="Segoe Print" panose="02000600000000000000" pitchFamily="2" charset="0"/>
              </a:rPr>
              <a:t>Colour– exploring different media (paint, chalks, pencil, dough), mixing colours, observational drawings, junk modelling </a:t>
            </a:r>
          </a:p>
          <a:p>
            <a:endParaRPr lang="en-GB" dirty="0">
              <a:latin typeface="Segoe Print" panose="02000600000000000000" pitchFamily="2" charset="0"/>
            </a:endParaRPr>
          </a:p>
          <a:p>
            <a:r>
              <a:rPr lang="en-GB" dirty="0">
                <a:latin typeface="Segoe Print" panose="02000600000000000000" pitchFamily="2" charset="0"/>
              </a:rPr>
              <a:t>Music – learning rhymes and songs, composing and appreciating music</a:t>
            </a:r>
          </a:p>
          <a:p>
            <a:endParaRPr lang="en-GB" dirty="0">
              <a:latin typeface="Segoe Print" panose="02000600000000000000" pitchFamily="2" charset="0"/>
            </a:endParaRPr>
          </a:p>
          <a:p>
            <a:endParaRPr lang="en-GB" dirty="0">
              <a:latin typeface="Segoe Print" panose="02000600000000000000" pitchFamily="2" charset="0"/>
            </a:endParaRPr>
          </a:p>
          <a:p>
            <a:r>
              <a:rPr lang="en-GB" dirty="0">
                <a:latin typeface="Segoe Print" panose="02000600000000000000" pitchFamily="2" charset="0"/>
              </a:rPr>
              <a:t>Drama –role play, puppets, re-telling stories </a:t>
            </a:r>
          </a:p>
          <a:p>
            <a:endParaRPr lang="en-GB" dirty="0"/>
          </a:p>
        </p:txBody>
      </p:sp>
      <p:pic>
        <p:nvPicPr>
          <p:cNvPr id="4" name="Picture 3">
            <a:extLst>
              <a:ext uri="{FF2B5EF4-FFF2-40B4-BE49-F238E27FC236}">
                <a16:creationId xmlns:a16="http://schemas.microsoft.com/office/drawing/2014/main" id="{62F6C9A2-328A-4DA3-A6FC-09F42A92A084}"/>
              </a:ext>
            </a:extLst>
          </p:cNvPr>
          <p:cNvPicPr>
            <a:picLocks noChangeAspect="1"/>
          </p:cNvPicPr>
          <p:nvPr/>
        </p:nvPicPr>
        <p:blipFill>
          <a:blip r:embed="rId2"/>
          <a:stretch>
            <a:fillRect/>
          </a:stretch>
        </p:blipFill>
        <p:spPr>
          <a:xfrm>
            <a:off x="9236265" y="405517"/>
            <a:ext cx="1755007" cy="1352639"/>
          </a:xfrm>
          <a:prstGeom prst="rect">
            <a:avLst/>
          </a:prstGeom>
        </p:spPr>
      </p:pic>
      <p:pic>
        <p:nvPicPr>
          <p:cNvPr id="5" name="Picture 4">
            <a:extLst>
              <a:ext uri="{FF2B5EF4-FFF2-40B4-BE49-F238E27FC236}">
                <a16:creationId xmlns:a16="http://schemas.microsoft.com/office/drawing/2014/main" id="{D6E0D751-C404-4433-AA14-FE4403D942CC}"/>
              </a:ext>
            </a:extLst>
          </p:cNvPr>
          <p:cNvPicPr>
            <a:picLocks noChangeAspect="1"/>
          </p:cNvPicPr>
          <p:nvPr/>
        </p:nvPicPr>
        <p:blipFill>
          <a:blip r:embed="rId3"/>
          <a:stretch>
            <a:fillRect/>
          </a:stretch>
        </p:blipFill>
        <p:spPr>
          <a:xfrm>
            <a:off x="4908027" y="4175858"/>
            <a:ext cx="1452310" cy="1075785"/>
          </a:xfrm>
          <a:prstGeom prst="rect">
            <a:avLst/>
          </a:prstGeom>
        </p:spPr>
      </p:pic>
      <p:pic>
        <p:nvPicPr>
          <p:cNvPr id="6" name="Picture 5">
            <a:extLst>
              <a:ext uri="{FF2B5EF4-FFF2-40B4-BE49-F238E27FC236}">
                <a16:creationId xmlns:a16="http://schemas.microsoft.com/office/drawing/2014/main" id="{CBD3800C-B395-4CB5-B395-17C01DA521D3}"/>
              </a:ext>
            </a:extLst>
          </p:cNvPr>
          <p:cNvPicPr>
            <a:picLocks noChangeAspect="1"/>
          </p:cNvPicPr>
          <p:nvPr/>
        </p:nvPicPr>
        <p:blipFill>
          <a:blip r:embed="rId4"/>
          <a:stretch>
            <a:fillRect/>
          </a:stretch>
        </p:blipFill>
        <p:spPr>
          <a:xfrm>
            <a:off x="9723637" y="4559055"/>
            <a:ext cx="1667108" cy="1752845"/>
          </a:xfrm>
          <a:prstGeom prst="rect">
            <a:avLst/>
          </a:prstGeom>
        </p:spPr>
      </p:pic>
    </p:spTree>
    <p:extLst>
      <p:ext uri="{BB962C8B-B14F-4D97-AF65-F5344CB8AC3E}">
        <p14:creationId xmlns:p14="http://schemas.microsoft.com/office/powerpoint/2010/main" val="263838168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66FA9B-5437-48C5-AC89-FC21DDD16C1C}"/>
              </a:ext>
            </a:extLst>
          </p:cNvPr>
          <p:cNvSpPr>
            <a:spLocks noGrp="1"/>
          </p:cNvSpPr>
          <p:nvPr>
            <p:ph type="title"/>
          </p:nvPr>
        </p:nvSpPr>
        <p:spPr/>
        <p:txBody>
          <a:bodyPr/>
          <a:lstStyle/>
          <a:p>
            <a:r>
              <a:rPr lang="en-GB" dirty="0">
                <a:latin typeface="Segoe Print" panose="02000600000000000000" pitchFamily="2" charset="0"/>
              </a:rPr>
              <a:t>Things to remember:</a:t>
            </a:r>
          </a:p>
        </p:txBody>
      </p:sp>
      <p:sp>
        <p:nvSpPr>
          <p:cNvPr id="3" name="Content Placeholder 2">
            <a:extLst>
              <a:ext uri="{FF2B5EF4-FFF2-40B4-BE49-F238E27FC236}">
                <a16:creationId xmlns:a16="http://schemas.microsoft.com/office/drawing/2014/main" id="{D92070B6-0F5A-4E69-833F-02E9C67845C5}"/>
              </a:ext>
            </a:extLst>
          </p:cNvPr>
          <p:cNvSpPr>
            <a:spLocks noGrp="1"/>
          </p:cNvSpPr>
          <p:nvPr>
            <p:ph idx="1"/>
          </p:nvPr>
        </p:nvSpPr>
        <p:spPr/>
        <p:txBody>
          <a:bodyPr>
            <a:normAutofit fontScale="85000" lnSpcReduction="20000"/>
          </a:bodyPr>
          <a:lstStyle/>
          <a:p>
            <a:r>
              <a:rPr lang="en-GB" dirty="0">
                <a:latin typeface="Segoe Print" panose="02000600000000000000" pitchFamily="2" charset="0"/>
              </a:rPr>
              <a:t>Thursdays – show and tell with Miss </a:t>
            </a:r>
            <a:r>
              <a:rPr lang="en-GB" dirty="0" err="1">
                <a:latin typeface="Segoe Print" panose="02000600000000000000" pitchFamily="2" charset="0"/>
              </a:rPr>
              <a:t>Cleisham</a:t>
            </a:r>
            <a:r>
              <a:rPr lang="en-GB" dirty="0">
                <a:latin typeface="Segoe Print" panose="02000600000000000000" pitchFamily="2" charset="0"/>
              </a:rPr>
              <a:t>.  Children to bring in an object that they can talk about or send in a photo via tapestry. Not just a toy and it must fit in the bucket.</a:t>
            </a:r>
          </a:p>
          <a:p>
            <a:r>
              <a:rPr lang="en-GB" dirty="0">
                <a:latin typeface="Segoe Print" panose="02000600000000000000" pitchFamily="2" charset="0"/>
              </a:rPr>
              <a:t>Friday – Wildlife with Mrs </a:t>
            </a:r>
            <a:r>
              <a:rPr lang="en-GB" dirty="0" err="1">
                <a:latin typeface="Segoe Print" panose="02000600000000000000" pitchFamily="2" charset="0"/>
              </a:rPr>
              <a:t>Hammerton</a:t>
            </a:r>
            <a:r>
              <a:rPr lang="en-GB" dirty="0">
                <a:latin typeface="Segoe Print" panose="02000600000000000000" pitchFamily="2" charset="0"/>
              </a:rPr>
              <a:t>, Please bring in a pair of wellies to keep at school.  Also provide a pair of trousers and a coat, as we will be outside whatever the weather.</a:t>
            </a:r>
          </a:p>
          <a:p>
            <a:r>
              <a:rPr lang="en-GB" dirty="0">
                <a:latin typeface="Segoe Print" panose="02000600000000000000" pitchFamily="2" charset="0"/>
              </a:rPr>
              <a:t>Book bags – bring in every day.  Please don’t carry water bottles in them as books can be ruined by leaky bottles.  Please don’t bring in toys from home as they may get confused with school resources.</a:t>
            </a:r>
          </a:p>
          <a:p>
            <a:r>
              <a:rPr lang="en-GB" dirty="0">
                <a:latin typeface="Segoe Print" panose="02000600000000000000" pitchFamily="2" charset="0"/>
              </a:rPr>
              <a:t>Lunches –Encourage your child to eat with a knife and fork at home, we are working on this skill at school too.</a:t>
            </a:r>
          </a:p>
          <a:p>
            <a:r>
              <a:rPr lang="en-GB" dirty="0">
                <a:latin typeface="Segoe Print" panose="02000600000000000000" pitchFamily="2" charset="0"/>
              </a:rPr>
              <a:t>Please ensure packed lunches are healthy. </a:t>
            </a:r>
          </a:p>
          <a:p>
            <a:endParaRPr lang="en-GB" dirty="0">
              <a:highlight>
                <a:srgbClr val="FFFF00"/>
              </a:highlight>
            </a:endParaRPr>
          </a:p>
        </p:txBody>
      </p:sp>
    </p:spTree>
    <p:extLst>
      <p:ext uri="{BB962C8B-B14F-4D97-AF65-F5344CB8AC3E}">
        <p14:creationId xmlns:p14="http://schemas.microsoft.com/office/powerpoint/2010/main" val="184744588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0D8B44-8BC7-44FE-A066-31C607E9EF7B}"/>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A3CE27BF-DF07-4921-9EAD-3FB77A88AE7A}"/>
              </a:ext>
            </a:extLst>
          </p:cNvPr>
          <p:cNvSpPr>
            <a:spLocks noGrp="1"/>
          </p:cNvSpPr>
          <p:nvPr>
            <p:ph idx="1"/>
          </p:nvPr>
        </p:nvSpPr>
        <p:spPr/>
        <p:txBody>
          <a:bodyPr>
            <a:normAutofit fontScale="92500" lnSpcReduction="20000"/>
          </a:bodyPr>
          <a:lstStyle/>
          <a:p>
            <a:r>
              <a:rPr lang="en-GB" dirty="0">
                <a:latin typeface="Segoe Print" panose="02000600000000000000" pitchFamily="2" charset="0"/>
              </a:rPr>
              <a:t>All communication from the class will be via Tapestry, including the weekly newsletter. Please can you acknowledge any messages with a comment or use the ‘like</a:t>
            </a:r>
            <a:r>
              <a:rPr lang="en-GB">
                <a:latin typeface="Segoe Print" panose="02000600000000000000" pitchFamily="2" charset="0"/>
              </a:rPr>
              <a:t>’ icon.</a:t>
            </a:r>
          </a:p>
          <a:p>
            <a:endParaRPr lang="en-GB" dirty="0">
              <a:latin typeface="Segoe Print" panose="02000600000000000000" pitchFamily="2" charset="0"/>
            </a:endParaRPr>
          </a:p>
          <a:p>
            <a:r>
              <a:rPr lang="en-GB" dirty="0">
                <a:latin typeface="Segoe Print" panose="02000600000000000000" pitchFamily="2" charset="0"/>
              </a:rPr>
              <a:t>Early Morning club 8-8.35am (no breakfast)</a:t>
            </a:r>
          </a:p>
          <a:p>
            <a:r>
              <a:rPr lang="en-GB" dirty="0">
                <a:latin typeface="Segoe Print" panose="02000600000000000000" pitchFamily="2" charset="0"/>
              </a:rPr>
              <a:t>After School club 3.15-6pm includes a sandwich and snacks. </a:t>
            </a:r>
          </a:p>
          <a:p>
            <a:r>
              <a:rPr lang="en-GB" dirty="0">
                <a:latin typeface="Segoe Print" panose="02000600000000000000" pitchFamily="2" charset="0"/>
              </a:rPr>
              <a:t>Both with Miss Turner. </a:t>
            </a:r>
          </a:p>
          <a:p>
            <a:r>
              <a:rPr lang="en-GB" dirty="0">
                <a:latin typeface="Segoe Print" panose="02000600000000000000" pitchFamily="2" charset="0"/>
              </a:rPr>
              <a:t>Must be booked in advance up to midnight before.</a:t>
            </a:r>
          </a:p>
          <a:p>
            <a:pPr marL="0" indent="0">
              <a:buNone/>
            </a:pPr>
            <a:r>
              <a:rPr lang="en-GB" dirty="0">
                <a:latin typeface="Segoe Print" panose="02000600000000000000" pitchFamily="2" charset="0"/>
              </a:rPr>
              <a:t>Please book a place and make payment via your parent mail account.</a:t>
            </a:r>
          </a:p>
        </p:txBody>
      </p:sp>
    </p:spTree>
    <p:extLst>
      <p:ext uri="{BB962C8B-B14F-4D97-AF65-F5344CB8AC3E}">
        <p14:creationId xmlns:p14="http://schemas.microsoft.com/office/powerpoint/2010/main" val="45920719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4B5F42-13C4-41CA-A44C-220526C8DAD5}"/>
              </a:ext>
            </a:extLst>
          </p:cNvPr>
          <p:cNvSpPr>
            <a:spLocks noGrp="1"/>
          </p:cNvSpPr>
          <p:nvPr>
            <p:ph type="title"/>
          </p:nvPr>
        </p:nvSpPr>
        <p:spPr/>
        <p:txBody>
          <a:bodyPr>
            <a:normAutofit/>
          </a:bodyPr>
          <a:lstStyle/>
          <a:p>
            <a:r>
              <a:rPr lang="en-GB" dirty="0">
                <a:latin typeface="Segoe Print" panose="02000600000000000000" pitchFamily="2" charset="0"/>
              </a:rPr>
              <a:t>Upcoming events</a:t>
            </a:r>
            <a:endParaRPr lang="en-GB" dirty="0"/>
          </a:p>
        </p:txBody>
      </p:sp>
      <p:sp>
        <p:nvSpPr>
          <p:cNvPr id="4" name="Rectangle 3">
            <a:extLst>
              <a:ext uri="{FF2B5EF4-FFF2-40B4-BE49-F238E27FC236}">
                <a16:creationId xmlns:a16="http://schemas.microsoft.com/office/drawing/2014/main" id="{5262DD66-53F4-40BB-BB8F-1B73CC781625}"/>
              </a:ext>
            </a:extLst>
          </p:cNvPr>
          <p:cNvSpPr/>
          <p:nvPr/>
        </p:nvSpPr>
        <p:spPr>
          <a:xfrm>
            <a:off x="1440873" y="1459345"/>
            <a:ext cx="8035636" cy="3970318"/>
          </a:xfrm>
          <a:prstGeom prst="rect">
            <a:avLst/>
          </a:prstGeom>
        </p:spPr>
        <p:txBody>
          <a:bodyPr wrap="square">
            <a:spAutoFit/>
          </a:bodyPr>
          <a:lstStyle/>
          <a:p>
            <a:pPr marL="285750" indent="-285750">
              <a:buFont typeface="Arial" panose="020B0604020202020204" pitchFamily="34" charset="0"/>
              <a:buChar char="•"/>
            </a:pPr>
            <a:endParaRPr lang="en-GB" dirty="0">
              <a:latin typeface="Segoe Print" panose="02000600000000000000" pitchFamily="2" charset="0"/>
            </a:endParaRPr>
          </a:p>
          <a:p>
            <a:pPr marL="285750" indent="-285750">
              <a:buFont typeface="Arial" panose="020B0604020202020204" pitchFamily="34" charset="0"/>
              <a:buChar char="•"/>
            </a:pPr>
            <a:endParaRPr lang="en-GB" dirty="0">
              <a:latin typeface="Segoe Print" panose="02000600000000000000" pitchFamily="2" charset="0"/>
            </a:endParaRPr>
          </a:p>
          <a:p>
            <a:pPr marL="285750" indent="-285750">
              <a:buFont typeface="Arial" panose="020B0604020202020204" pitchFamily="34" charset="0"/>
              <a:buChar char="•"/>
            </a:pPr>
            <a:r>
              <a:rPr lang="en-GB" dirty="0">
                <a:latin typeface="Segoe Print" panose="02000600000000000000" pitchFamily="2" charset="0"/>
              </a:rPr>
              <a:t>w/c 15</a:t>
            </a:r>
            <a:r>
              <a:rPr lang="en-GB" baseline="30000" dirty="0">
                <a:latin typeface="Segoe Print" panose="02000600000000000000" pitchFamily="2" charset="0"/>
              </a:rPr>
              <a:t>th</a:t>
            </a:r>
            <a:r>
              <a:rPr lang="en-GB" dirty="0">
                <a:latin typeface="Segoe Print" panose="02000600000000000000" pitchFamily="2" charset="0"/>
              </a:rPr>
              <a:t> September -Family book week – please provide a family photograph (hard copy or send via tapestry) for our class book.</a:t>
            </a:r>
          </a:p>
          <a:p>
            <a:pPr marL="285750" indent="-285750">
              <a:buFont typeface="Arial" panose="020B0604020202020204" pitchFamily="34" charset="0"/>
              <a:buChar char="•"/>
            </a:pPr>
            <a:r>
              <a:rPr lang="en-GB" dirty="0">
                <a:latin typeface="Segoe Print" panose="02000600000000000000" pitchFamily="2" charset="0"/>
              </a:rPr>
              <a:t>Fri 26</a:t>
            </a:r>
            <a:r>
              <a:rPr lang="en-GB" baseline="30000" dirty="0">
                <a:latin typeface="Segoe Print" panose="02000600000000000000" pitchFamily="2" charset="0"/>
              </a:rPr>
              <a:t>th</a:t>
            </a:r>
            <a:r>
              <a:rPr lang="en-GB" dirty="0">
                <a:latin typeface="Segoe Print" panose="02000600000000000000" pitchFamily="2" charset="0"/>
              </a:rPr>
              <a:t> September -Macmillan coffee morning  - parents welcome to come and enjoy a drink and cake to support this charity </a:t>
            </a:r>
          </a:p>
          <a:p>
            <a:pPr marL="285750" indent="-285750">
              <a:buFont typeface="Arial" panose="020B0604020202020204" pitchFamily="34" charset="0"/>
              <a:buChar char="•"/>
            </a:pPr>
            <a:r>
              <a:rPr lang="en-GB" dirty="0">
                <a:latin typeface="Segoe Print" panose="02000600000000000000" pitchFamily="2" charset="0"/>
              </a:rPr>
              <a:t>Wed 8</a:t>
            </a:r>
            <a:r>
              <a:rPr lang="en-GB" baseline="30000" dirty="0">
                <a:latin typeface="Segoe Print" panose="02000600000000000000" pitchFamily="2" charset="0"/>
              </a:rPr>
              <a:t>th</a:t>
            </a:r>
            <a:r>
              <a:rPr lang="en-GB" dirty="0">
                <a:latin typeface="Segoe Print" panose="02000600000000000000" pitchFamily="2" charset="0"/>
              </a:rPr>
              <a:t> October 9am Harvest assembly – Parents invited to watch their child. We are doing a song and joining the rest of the school in this celebration. </a:t>
            </a:r>
          </a:p>
          <a:p>
            <a:pPr marL="285750" indent="-285750">
              <a:buFont typeface="Arial" panose="020B0604020202020204" pitchFamily="34" charset="0"/>
              <a:buChar char="•"/>
            </a:pPr>
            <a:r>
              <a:rPr lang="en-GB" dirty="0">
                <a:latin typeface="Segoe Print" panose="02000600000000000000" pitchFamily="2" charset="0"/>
              </a:rPr>
              <a:t>Wed 15</a:t>
            </a:r>
            <a:r>
              <a:rPr lang="en-GB" baseline="30000" dirty="0">
                <a:latin typeface="Segoe Print" panose="02000600000000000000" pitchFamily="2" charset="0"/>
              </a:rPr>
              <a:t>th</a:t>
            </a:r>
            <a:r>
              <a:rPr lang="en-GB" dirty="0">
                <a:latin typeface="Segoe Print" panose="02000600000000000000" pitchFamily="2" charset="0"/>
              </a:rPr>
              <a:t> October 3-6pm Parent consultations – a chance for you to meet with me to discuss how your child has settled in.</a:t>
            </a:r>
          </a:p>
          <a:p>
            <a:pPr marL="285750" indent="-285750">
              <a:buFont typeface="Arial" panose="020B0604020202020204" pitchFamily="34" charset="0"/>
              <a:buChar char="•"/>
            </a:pPr>
            <a:endParaRPr lang="en-GB" dirty="0"/>
          </a:p>
        </p:txBody>
      </p:sp>
    </p:spTree>
    <p:extLst>
      <p:ext uri="{BB962C8B-B14F-4D97-AF65-F5344CB8AC3E}">
        <p14:creationId xmlns:p14="http://schemas.microsoft.com/office/powerpoint/2010/main" val="335331945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D490F-D865-4571-8FDB-AFD992CF9B19}"/>
              </a:ext>
            </a:extLst>
          </p:cNvPr>
          <p:cNvSpPr>
            <a:spLocks noGrp="1"/>
          </p:cNvSpPr>
          <p:nvPr>
            <p:ph type="title"/>
          </p:nvPr>
        </p:nvSpPr>
        <p:spPr/>
        <p:txBody>
          <a:bodyPr>
            <a:normAutofit/>
          </a:bodyPr>
          <a:lstStyle/>
          <a:p>
            <a:r>
              <a:rPr lang="en-GB" dirty="0">
                <a:latin typeface="Segoe Print" panose="02000600000000000000" pitchFamily="2" charset="0"/>
              </a:rPr>
              <a:t>Computer and internet safety</a:t>
            </a:r>
            <a:br>
              <a:rPr lang="en-GB" dirty="0"/>
            </a:br>
            <a:endParaRPr lang="en-GB" dirty="0"/>
          </a:p>
        </p:txBody>
      </p:sp>
      <p:sp>
        <p:nvSpPr>
          <p:cNvPr id="3" name="Content Placeholder 2">
            <a:extLst>
              <a:ext uri="{FF2B5EF4-FFF2-40B4-BE49-F238E27FC236}">
                <a16:creationId xmlns:a16="http://schemas.microsoft.com/office/drawing/2014/main" id="{87018F2F-9A7F-4478-9247-FA1912D88213}"/>
              </a:ext>
            </a:extLst>
          </p:cNvPr>
          <p:cNvSpPr>
            <a:spLocks noGrp="1"/>
          </p:cNvSpPr>
          <p:nvPr>
            <p:ph idx="1"/>
          </p:nvPr>
        </p:nvSpPr>
        <p:spPr/>
        <p:txBody>
          <a:bodyPr/>
          <a:lstStyle/>
          <a:p>
            <a:pPr marL="0" indent="0">
              <a:buNone/>
            </a:pPr>
            <a:br>
              <a:rPr lang="en-GB" dirty="0"/>
            </a:br>
            <a:r>
              <a:rPr lang="en-GB" u="sng" dirty="0">
                <a:hlinkClick r:id="rId2"/>
              </a:rPr>
              <a:t>https://www.nspcc.org.uk/keeping-children-safe/online-safety/talking-child-online-safety/</a:t>
            </a:r>
            <a:endParaRPr lang="en-GB" u="sng" dirty="0"/>
          </a:p>
          <a:p>
            <a:pPr marL="0" indent="0">
              <a:buNone/>
            </a:pPr>
            <a:endParaRPr lang="en-GB" u="sng" dirty="0"/>
          </a:p>
          <a:p>
            <a:pPr marL="0" indent="0">
              <a:buNone/>
            </a:pPr>
            <a:endParaRPr lang="en-GB" dirty="0"/>
          </a:p>
        </p:txBody>
      </p:sp>
    </p:spTree>
    <p:extLst>
      <p:ext uri="{BB962C8B-B14F-4D97-AF65-F5344CB8AC3E}">
        <p14:creationId xmlns:p14="http://schemas.microsoft.com/office/powerpoint/2010/main" val="140725196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3282914-954C-4121-A920-28DA0D312C69}"/>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2508069" y="150699"/>
            <a:ext cx="6703786" cy="6556602"/>
          </a:xfrm>
          <a:prstGeom prst="rect">
            <a:avLst/>
          </a:prstGeom>
          <a:noFill/>
        </p:spPr>
      </p:pic>
      <p:sp>
        <p:nvSpPr>
          <p:cNvPr id="3" name="Content Placeholder 2">
            <a:extLst>
              <a:ext uri="{FF2B5EF4-FFF2-40B4-BE49-F238E27FC236}">
                <a16:creationId xmlns:a16="http://schemas.microsoft.com/office/drawing/2014/main" id="{65F7D98C-6F3F-419E-BDD9-227E114431E8}"/>
              </a:ext>
            </a:extLst>
          </p:cNvPr>
          <p:cNvSpPr>
            <a:spLocks noGrp="1"/>
          </p:cNvSpPr>
          <p:nvPr>
            <p:ph idx="1"/>
          </p:nvPr>
        </p:nvSpPr>
        <p:spPr>
          <a:xfrm>
            <a:off x="838200" y="609384"/>
            <a:ext cx="10515600" cy="4351338"/>
          </a:xfrm>
        </p:spPr>
        <p:txBody>
          <a:bodyPr/>
          <a:lstStyle/>
          <a:p>
            <a:pPr marL="0" indent="0">
              <a:buNone/>
            </a:pPr>
            <a:r>
              <a:rPr lang="en-GB" dirty="0">
                <a:latin typeface="Segoe Print" panose="02000600000000000000" pitchFamily="2" charset="0"/>
              </a:rPr>
              <a:t>Any Questions?</a:t>
            </a:r>
          </a:p>
          <a:p>
            <a:pPr marL="0" indent="0">
              <a:buNone/>
            </a:pPr>
            <a:endParaRPr lang="en-GB" dirty="0">
              <a:latin typeface="Segoe Print" panose="02000600000000000000" pitchFamily="2" charset="0"/>
            </a:endParaRPr>
          </a:p>
          <a:p>
            <a:pPr marL="0" indent="0">
              <a:buNone/>
            </a:pPr>
            <a:r>
              <a:rPr lang="en-GB" dirty="0">
                <a:latin typeface="Segoe Print" panose="02000600000000000000" pitchFamily="2" charset="0"/>
              </a:rPr>
              <a:t>A copy of this PowerPoint will be available via tapestry</a:t>
            </a:r>
          </a:p>
          <a:p>
            <a:pPr marL="0" indent="0">
              <a:buNone/>
            </a:pPr>
            <a:endParaRPr lang="en-GB" dirty="0">
              <a:latin typeface="Segoe Print" panose="02000600000000000000" pitchFamily="2" charset="0"/>
            </a:endParaRPr>
          </a:p>
          <a:p>
            <a:pPr marL="0" indent="0">
              <a:buNone/>
            </a:pPr>
            <a:r>
              <a:rPr lang="en-GB" dirty="0">
                <a:latin typeface="Segoe Print" panose="02000600000000000000" pitchFamily="2" charset="0"/>
              </a:rPr>
              <a:t>Our class page on the website contains information and links about our phonics scheme Little </a:t>
            </a:r>
            <a:r>
              <a:rPr lang="en-GB" dirty="0" err="1">
                <a:latin typeface="Segoe Print" panose="02000600000000000000" pitchFamily="2" charset="0"/>
              </a:rPr>
              <a:t>Wandle</a:t>
            </a:r>
            <a:endParaRPr lang="en-GB" dirty="0">
              <a:latin typeface="Segoe Print" panose="02000600000000000000" pitchFamily="2" charset="0"/>
            </a:endParaRPr>
          </a:p>
        </p:txBody>
      </p:sp>
      <p:pic>
        <p:nvPicPr>
          <p:cNvPr id="4" name="Picture 3">
            <a:extLst>
              <a:ext uri="{FF2B5EF4-FFF2-40B4-BE49-F238E27FC236}">
                <a16:creationId xmlns:a16="http://schemas.microsoft.com/office/drawing/2014/main" id="{3F70DBE2-382F-4C76-A0A8-6F8B883E48AF}"/>
              </a:ext>
            </a:extLst>
          </p:cNvPr>
          <p:cNvPicPr>
            <a:picLocks noChangeAspect="1"/>
          </p:cNvPicPr>
          <p:nvPr/>
        </p:nvPicPr>
        <p:blipFill>
          <a:blip r:embed="rId3"/>
          <a:stretch>
            <a:fillRect/>
          </a:stretch>
        </p:blipFill>
        <p:spPr>
          <a:xfrm>
            <a:off x="10396401" y="5514975"/>
            <a:ext cx="1562100" cy="1323975"/>
          </a:xfrm>
          <a:prstGeom prst="rect">
            <a:avLst/>
          </a:prstGeom>
        </p:spPr>
      </p:pic>
      <p:pic>
        <p:nvPicPr>
          <p:cNvPr id="2" name="Picture 1">
            <a:hlinkClick r:id="rId4"/>
            <a:extLst>
              <a:ext uri="{FF2B5EF4-FFF2-40B4-BE49-F238E27FC236}">
                <a16:creationId xmlns:a16="http://schemas.microsoft.com/office/drawing/2014/main" id="{2A948FEF-64B3-4E4A-964B-851772DB35A2}"/>
              </a:ext>
            </a:extLst>
          </p:cNvPr>
          <p:cNvPicPr>
            <a:picLocks noChangeAspect="1"/>
          </p:cNvPicPr>
          <p:nvPr/>
        </p:nvPicPr>
        <p:blipFill>
          <a:blip r:embed="rId5"/>
          <a:stretch>
            <a:fillRect/>
          </a:stretch>
        </p:blipFill>
        <p:spPr>
          <a:xfrm>
            <a:off x="758301" y="4042820"/>
            <a:ext cx="2476130" cy="2358514"/>
          </a:xfrm>
          <a:prstGeom prst="rect">
            <a:avLst/>
          </a:prstGeom>
        </p:spPr>
      </p:pic>
      <p:sp>
        <p:nvSpPr>
          <p:cNvPr id="6" name="Arrow: Down 5">
            <a:extLst>
              <a:ext uri="{FF2B5EF4-FFF2-40B4-BE49-F238E27FC236}">
                <a16:creationId xmlns:a16="http://schemas.microsoft.com/office/drawing/2014/main" id="{DEB8B15A-AE4F-46F3-A345-D9353B563C49}"/>
              </a:ext>
            </a:extLst>
          </p:cNvPr>
          <p:cNvSpPr/>
          <p:nvPr/>
        </p:nvSpPr>
        <p:spPr>
          <a:xfrm>
            <a:off x="235519" y="3736853"/>
            <a:ext cx="1045563" cy="50860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dirty="0"/>
              <a:t>hyperlink</a:t>
            </a:r>
          </a:p>
        </p:txBody>
      </p:sp>
    </p:spTree>
    <p:extLst>
      <p:ext uri="{BB962C8B-B14F-4D97-AF65-F5344CB8AC3E}">
        <p14:creationId xmlns:p14="http://schemas.microsoft.com/office/powerpoint/2010/main" val="236157256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853e230e-d95d-44a7-b406-9a99dab93dda">
      <Terms xmlns="http://schemas.microsoft.com/office/infopath/2007/PartnerControls"/>
    </lcf76f155ced4ddcb4097134ff3c332f>
    <TaxCatchAll xmlns="c62654ec-eacb-46ec-ba60-1cc9235df2bb"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C9EAD40505E2984DBC1F25D1F11CF135" ma:contentTypeVersion="18" ma:contentTypeDescription="Create a new document." ma:contentTypeScope="" ma:versionID="dac35fe2439716300e7eb6adac39e3db">
  <xsd:schema xmlns:xsd="http://www.w3.org/2001/XMLSchema" xmlns:xs="http://www.w3.org/2001/XMLSchema" xmlns:p="http://schemas.microsoft.com/office/2006/metadata/properties" xmlns:ns2="853e230e-d95d-44a7-b406-9a99dab93dda" xmlns:ns3="5a5cdf98-edb8-4d9b-84e8-66f1fc7d6b66" xmlns:ns4="c62654ec-eacb-46ec-ba60-1cc9235df2bb" targetNamespace="http://schemas.microsoft.com/office/2006/metadata/properties" ma:root="true" ma:fieldsID="e3dcb523efa3f9f5380511f433f7033f" ns2:_="" ns3:_="" ns4:_="">
    <xsd:import namespace="853e230e-d95d-44a7-b406-9a99dab93dda"/>
    <xsd:import namespace="5a5cdf98-edb8-4d9b-84e8-66f1fc7d6b66"/>
    <xsd:import namespace="c62654ec-eacb-46ec-ba60-1cc9235df2bb"/>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2:MediaServiceAutoTags" minOccurs="0"/>
                <xsd:element ref="ns2:MediaServiceGenerationTime" minOccurs="0"/>
                <xsd:element ref="ns2:MediaServiceEventHashCode" minOccurs="0"/>
                <xsd:element ref="ns2:MediaServiceAutoKeyPoints" minOccurs="0"/>
                <xsd:element ref="ns2:MediaServiceKeyPoints" minOccurs="0"/>
                <xsd:element ref="ns2:MediaServiceOCR" minOccurs="0"/>
                <xsd:element ref="ns2:MediaServiceLocation" minOccurs="0"/>
                <xsd:element ref="ns3:SharedWithUsers" minOccurs="0"/>
                <xsd:element ref="ns3:SharedWithDetails" minOccurs="0"/>
                <xsd:element ref="ns2:lcf76f155ced4ddcb4097134ff3c332f" minOccurs="0"/>
                <xsd:element ref="ns4: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53e230e-d95d-44a7-b406-9a99dab93dd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MediaLengthInSeconds" ma:hidden="true" ma:internalName="MediaLengthInSeconds" ma:readOnly="true">
      <xsd:simpleType>
        <xsd:restriction base="dms:Unknown"/>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Location" ma:index="18" nillable="true" ma:displayName="Location" ma:internalName="MediaServiceLocation" ma:readOnly="true">
      <xsd:simpleType>
        <xsd:restriction base="dms:Text"/>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d955f087-7597-4e16-b593-bc898eb495df"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5a5cdf98-edb8-4d9b-84e8-66f1fc7d6b66"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62654ec-eacb-46ec-ba60-1cc9235df2bb"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e68979f5-e00b-4836-b318-82c3010651f4}" ma:internalName="TaxCatchAll" ma:showField="CatchAllData" ma:web="c62654ec-eacb-46ec-ba60-1cc9235df2b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FC342CD-8BA8-4442-B79B-01280E0C8E43}">
  <ds:schemaRefs>
    <ds:schemaRef ds:uri="http://purl.org/dc/dcmitype/"/>
    <ds:schemaRef ds:uri="http://schemas.microsoft.com/office/infopath/2007/PartnerControls"/>
    <ds:schemaRef ds:uri="http://purl.org/dc/elements/1.1/"/>
    <ds:schemaRef ds:uri="http://schemas.microsoft.com/office/2006/metadata/properties"/>
    <ds:schemaRef ds:uri="c62654ec-eacb-46ec-ba60-1cc9235df2bb"/>
    <ds:schemaRef ds:uri="http://schemas.openxmlformats.org/package/2006/metadata/core-properties"/>
    <ds:schemaRef ds:uri="http://schemas.microsoft.com/office/2006/documentManagement/types"/>
    <ds:schemaRef ds:uri="5a5cdf98-edb8-4d9b-84e8-66f1fc7d6b66"/>
    <ds:schemaRef ds:uri="853e230e-d95d-44a7-b406-9a99dab93dda"/>
    <ds:schemaRef ds:uri="http://www.w3.org/XML/1998/namespace"/>
    <ds:schemaRef ds:uri="http://purl.org/dc/terms/"/>
  </ds:schemaRefs>
</ds:datastoreItem>
</file>

<file path=customXml/itemProps2.xml><?xml version="1.0" encoding="utf-8"?>
<ds:datastoreItem xmlns:ds="http://schemas.openxmlformats.org/officeDocument/2006/customXml" ds:itemID="{D734684E-B4D1-40DF-8DDC-50C7261603C9}">
  <ds:schemaRefs>
    <ds:schemaRef ds:uri="http://schemas.microsoft.com/sharepoint/v3/contenttype/forms"/>
  </ds:schemaRefs>
</ds:datastoreItem>
</file>

<file path=customXml/itemProps3.xml><?xml version="1.0" encoding="utf-8"?>
<ds:datastoreItem xmlns:ds="http://schemas.openxmlformats.org/officeDocument/2006/customXml" ds:itemID="{6639DCBB-CE3F-4688-A908-E3B18B5E40A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53e230e-d95d-44a7-b406-9a99dab93dda"/>
    <ds:schemaRef ds:uri="5a5cdf98-edb8-4d9b-84e8-66f1fc7d6b66"/>
    <ds:schemaRef ds:uri="c62654ec-eacb-46ec-ba60-1cc9235df2b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2181</TotalTime>
  <Words>2081</Words>
  <Application>Microsoft Office PowerPoint</Application>
  <PresentationFormat>Widescreen</PresentationFormat>
  <Paragraphs>196</Paragraphs>
  <Slides>37</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37</vt:i4>
      </vt:variant>
    </vt:vector>
  </HeadingPairs>
  <TitlesOfParts>
    <vt:vector size="45" baseType="lpstr">
      <vt:lpstr>MS Gothic</vt:lpstr>
      <vt:lpstr>Arial</vt:lpstr>
      <vt:lpstr>Calibri</vt:lpstr>
      <vt:lpstr>Calibri Light</vt:lpstr>
      <vt:lpstr>Segoe MDL2 Assets</vt:lpstr>
      <vt:lpstr>Segoe Print</vt:lpstr>
      <vt:lpstr>Segoe UI</vt:lpstr>
      <vt:lpstr>Office Theme</vt:lpstr>
      <vt:lpstr>Rabbit Class Parent Talk </vt:lpstr>
      <vt:lpstr>Adults </vt:lpstr>
      <vt:lpstr>Behaviour and Expectations</vt:lpstr>
      <vt:lpstr>Classroom</vt:lpstr>
      <vt:lpstr>EYFS Framework</vt:lpstr>
      <vt:lpstr>Early Learning Goals - ELG</vt:lpstr>
      <vt:lpstr>A typical day…</vt:lpstr>
      <vt:lpstr>PowerPoint Presentation</vt:lpstr>
      <vt:lpstr>PowerPoint Presentation</vt:lpstr>
      <vt:lpstr>Independence </vt:lpstr>
      <vt:lpstr>Early Learning Goals – Maths </vt:lpstr>
      <vt:lpstr>NCETM maths  Ensuring that all children develop firm mathematical foundations in a way that is engaging, and appropriate for their age. </vt:lpstr>
      <vt:lpstr>White Rose Maths </vt:lpstr>
      <vt:lpstr>PowerPoint Presentation</vt:lpstr>
      <vt:lpstr>Early Learning Goals for Literacy </vt:lpstr>
      <vt:lpstr>        Little Wandle </vt:lpstr>
      <vt:lpstr>PowerPoint Presentation</vt:lpstr>
      <vt:lpstr>Pure Sounds</vt:lpstr>
      <vt:lpstr>Tracking </vt:lpstr>
      <vt:lpstr>What is segmenting and blending? </vt:lpstr>
      <vt:lpstr>PowerPoint Presentation</vt:lpstr>
      <vt:lpstr>Phonics Packs</vt:lpstr>
      <vt:lpstr>The reading practice book</vt:lpstr>
      <vt:lpstr>PowerPoint Presentation</vt:lpstr>
      <vt:lpstr>The sharing book from the class library</vt:lpstr>
      <vt:lpstr>Writing activities</vt:lpstr>
      <vt:lpstr>PowerPoint Presentation</vt:lpstr>
      <vt:lpstr>PowerPoint Presentation</vt:lpstr>
      <vt:lpstr>Drawing Club </vt:lpstr>
      <vt:lpstr>Physical Development</vt:lpstr>
      <vt:lpstr>Understanding of the world</vt:lpstr>
      <vt:lpstr>Expressive Arts</vt:lpstr>
      <vt:lpstr>Things to remember:</vt:lpstr>
      <vt:lpstr>PowerPoint Presentation</vt:lpstr>
      <vt:lpstr>Upcoming events</vt:lpstr>
      <vt:lpstr>Computer and internet safety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Rabbit Class Parent Talk</dc:title>
  <dc:creator>E Elliman</dc:creator>
  <cp:lastModifiedBy>Plaxtol Headteacher</cp:lastModifiedBy>
  <cp:revision>36</cp:revision>
  <dcterms:created xsi:type="dcterms:W3CDTF">2022-09-20T17:14:57Z</dcterms:created>
  <dcterms:modified xsi:type="dcterms:W3CDTF">2025-09-16T13:18:48Z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0x010100C9EAD40505E2984DBC1F25D1F11CF135</vt:lpwstr>
  </property>
  <property fmtid="{D5CDD505-2E9C-101B-9397-08002B2CF9AE}" pid="3" name="MediaServiceImageTags">
    <vt:lpwstr/>
  </property>
</Properties>
</file>