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1A4D6-8260-48CD-9DB5-2E22712780E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2F405E4-0DBB-4933-989E-9B67C4580E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ADC5A4-8196-46C5-92D1-3F512BAFD1A6}"/>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5" name="Footer Placeholder 4">
            <a:extLst>
              <a:ext uri="{FF2B5EF4-FFF2-40B4-BE49-F238E27FC236}">
                <a16:creationId xmlns:a16="http://schemas.microsoft.com/office/drawing/2014/main" id="{C568D6EC-F43E-419D-955A-5BB7C6AA25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92A3E0-7E5F-4434-A2F9-1C9C8377470C}"/>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1090094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A0CB9-23D1-4439-91C8-9E2B0D76E3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66843D-89A6-41B5-B114-5D7DC15D18D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074EA4-EFE1-4377-8738-A3ADC507085C}"/>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5" name="Footer Placeholder 4">
            <a:extLst>
              <a:ext uri="{FF2B5EF4-FFF2-40B4-BE49-F238E27FC236}">
                <a16:creationId xmlns:a16="http://schemas.microsoft.com/office/drawing/2014/main" id="{C142B030-88A7-467E-B11E-ECDF381EF2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1CA344-6596-454A-BE37-339DBB659AB8}"/>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3218950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0ADC5-721E-4B01-B61C-8D716682BC8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BF43A2D-0280-40CC-B11E-AB9C662079E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AF073DA-90D4-43D4-B3CA-1858FC836A20}"/>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5" name="Footer Placeholder 4">
            <a:extLst>
              <a:ext uri="{FF2B5EF4-FFF2-40B4-BE49-F238E27FC236}">
                <a16:creationId xmlns:a16="http://schemas.microsoft.com/office/drawing/2014/main" id="{CD219BD0-F4A1-493E-A57C-A931492121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57B2AD-7718-4CB6-A6A9-B702EA82BE7E}"/>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22990469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22B8B-31B0-4FA7-80AE-F3BF96A64B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2D7A4A4-7C5F-48DD-AB7C-96264690F1B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9EF4A62-2DDB-42D9-91B1-07EB2E2D039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DA70B24-854A-48D0-9E80-A7DD0586C50F}"/>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6" name="Footer Placeholder 5">
            <a:extLst>
              <a:ext uri="{FF2B5EF4-FFF2-40B4-BE49-F238E27FC236}">
                <a16:creationId xmlns:a16="http://schemas.microsoft.com/office/drawing/2014/main" id="{8BA50974-6670-4020-897C-1ABEFF68F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CA386F-7D79-4689-B0DA-AE18A9E8A124}"/>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234723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74DF4-5E9B-48B0-92C7-BCA8A132EC1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BCD4FA-4ABC-4F04-8C6A-2E3E6A1AA8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88EAD35-440E-49A3-B499-EB2316CFE94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819CCBD-8000-4DBA-908A-6A38F17A84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B9B89B6-B866-4B88-8F3C-31DB8EEE1C2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3C9EDC1-E023-4E67-96FA-7046DD400E23}"/>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8" name="Footer Placeholder 7">
            <a:extLst>
              <a:ext uri="{FF2B5EF4-FFF2-40B4-BE49-F238E27FC236}">
                <a16:creationId xmlns:a16="http://schemas.microsoft.com/office/drawing/2014/main" id="{FA0BD680-B3D6-4DDB-9926-0D7A9B9024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D6124E-24C3-477A-A802-B6196A734325}"/>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1382321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4D0B7-C04A-4FE5-9BC5-3A86E40F080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E85FE1-9482-4461-9FCC-ACDC4BB3B6F9}"/>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4" name="Footer Placeholder 3">
            <a:extLst>
              <a:ext uri="{FF2B5EF4-FFF2-40B4-BE49-F238E27FC236}">
                <a16:creationId xmlns:a16="http://schemas.microsoft.com/office/drawing/2014/main" id="{1E87ED88-B9AB-4C9B-8F57-6052B58F3A8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BDE02C-6E84-470B-8FB6-D4B2A303FD0F}"/>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10791310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F01A12-3DAE-40A6-8A3A-B640813FC0F0}"/>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3" name="Footer Placeholder 2">
            <a:extLst>
              <a:ext uri="{FF2B5EF4-FFF2-40B4-BE49-F238E27FC236}">
                <a16:creationId xmlns:a16="http://schemas.microsoft.com/office/drawing/2014/main" id="{2F449427-DD79-4522-B269-9995515E6F9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B956821-E860-4B6B-A50B-7AA18C59FBE9}"/>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2882850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2D9FE-787A-4643-A9EA-5A155C8F68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F217975-F516-4D1D-8D86-BCE502E025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A9B04FA-5D14-4977-A754-90712B13D9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8BACC8C-A7C7-4A4D-B8A1-22FBC1E3520D}"/>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6" name="Footer Placeholder 5">
            <a:extLst>
              <a:ext uri="{FF2B5EF4-FFF2-40B4-BE49-F238E27FC236}">
                <a16:creationId xmlns:a16="http://schemas.microsoft.com/office/drawing/2014/main" id="{78E1DD9D-2376-4A44-ABA9-EC782165004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15D374-B353-48B8-802B-6246DAEFF07E}"/>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4124645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22001-532D-4A31-AACC-552864E835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A7336B-F0EA-4540-B1FD-099B7D75B8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B39F640-42DC-4C2B-930F-5487562579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33F6824-F394-4A13-AA07-01676B6AB3FC}"/>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6" name="Footer Placeholder 5">
            <a:extLst>
              <a:ext uri="{FF2B5EF4-FFF2-40B4-BE49-F238E27FC236}">
                <a16:creationId xmlns:a16="http://schemas.microsoft.com/office/drawing/2014/main" id="{31403936-02D0-4E3B-A18F-8520D337F1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5C34C9-9447-475C-9047-B1A0E46BD7DE}"/>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544985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320F8-48E4-4A27-B869-2001933118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D8C126-93C7-41C4-AB33-24AFE574424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A0B8C6-A0E6-4EAA-82BF-7AA23789640A}"/>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5" name="Footer Placeholder 4">
            <a:extLst>
              <a:ext uri="{FF2B5EF4-FFF2-40B4-BE49-F238E27FC236}">
                <a16:creationId xmlns:a16="http://schemas.microsoft.com/office/drawing/2014/main" id="{5DB79D13-0F1E-4924-A458-85F4D66C29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160EAE-4593-4178-A32D-E80A90BE81D6}"/>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2677610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17843A-DBBF-42BD-A69C-5196D95B6E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EB7E7B-734B-4829-966B-6974B543856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09F559-6C9A-4385-A32D-2704F94E8A5E}"/>
              </a:ext>
            </a:extLst>
          </p:cNvPr>
          <p:cNvSpPr>
            <a:spLocks noGrp="1"/>
          </p:cNvSpPr>
          <p:nvPr>
            <p:ph type="dt" sz="half" idx="10"/>
          </p:nvPr>
        </p:nvSpPr>
        <p:spPr/>
        <p:txBody>
          <a:bodyPr/>
          <a:lstStyle/>
          <a:p>
            <a:fld id="{693C8E1F-D9D7-4DCD-A5B4-2EDD36D62D88}" type="datetimeFigureOut">
              <a:rPr lang="en-GB" smtClean="0"/>
              <a:t>15/06/2022</a:t>
            </a:fld>
            <a:endParaRPr lang="en-GB"/>
          </a:p>
        </p:txBody>
      </p:sp>
      <p:sp>
        <p:nvSpPr>
          <p:cNvPr id="5" name="Footer Placeholder 4">
            <a:extLst>
              <a:ext uri="{FF2B5EF4-FFF2-40B4-BE49-F238E27FC236}">
                <a16:creationId xmlns:a16="http://schemas.microsoft.com/office/drawing/2014/main" id="{C40D5C2E-83F5-4CDA-9315-5DCA8F705C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5A275E-0FE2-47A9-BE66-B6BFDDAA2FE4}"/>
              </a:ext>
            </a:extLst>
          </p:cNvPr>
          <p:cNvSpPr>
            <a:spLocks noGrp="1"/>
          </p:cNvSpPr>
          <p:nvPr>
            <p:ph type="sldNum" sz="quarter" idx="12"/>
          </p:nvPr>
        </p:nvSpPr>
        <p:spPr/>
        <p:txBody>
          <a:bodyPr/>
          <a:lstStyle/>
          <a:p>
            <a:fld id="{1CE99C4D-2A94-4F87-8216-0BA7C4AC2BB5}" type="slidenum">
              <a:rPr lang="en-GB" smtClean="0"/>
              <a:t>‹#›</a:t>
            </a:fld>
            <a:endParaRPr lang="en-GB"/>
          </a:p>
        </p:txBody>
      </p:sp>
    </p:spTree>
    <p:extLst>
      <p:ext uri="{BB962C8B-B14F-4D97-AF65-F5344CB8AC3E}">
        <p14:creationId xmlns:p14="http://schemas.microsoft.com/office/powerpoint/2010/main" val="3138914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C1F1B1F-1D64-4BA1-AA82-CBBB191FC0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544359-80B7-469C-878F-CD2C7258E5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6A4A92-C1E7-4715-B567-84149220D7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3C8E1F-D9D7-4DCD-A5B4-2EDD36D62D88}" type="datetimeFigureOut">
              <a:rPr lang="en-GB" smtClean="0"/>
              <a:t>15/06/2022</a:t>
            </a:fld>
            <a:endParaRPr lang="en-GB"/>
          </a:p>
        </p:txBody>
      </p:sp>
      <p:sp>
        <p:nvSpPr>
          <p:cNvPr id="5" name="Footer Placeholder 4">
            <a:extLst>
              <a:ext uri="{FF2B5EF4-FFF2-40B4-BE49-F238E27FC236}">
                <a16:creationId xmlns:a16="http://schemas.microsoft.com/office/drawing/2014/main" id="{43359E97-1F25-4E96-9CF8-94D9A4CA37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910B78E-D27C-432E-859B-A1C059DBF2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E99C4D-2A94-4F87-8216-0BA7C4AC2BB5}" type="slidenum">
              <a:rPr lang="en-GB" smtClean="0"/>
              <a:t>‹#›</a:t>
            </a:fld>
            <a:endParaRPr lang="en-GB"/>
          </a:p>
        </p:txBody>
      </p:sp>
    </p:spTree>
    <p:extLst>
      <p:ext uri="{BB962C8B-B14F-4D97-AF65-F5344CB8AC3E}">
        <p14:creationId xmlns:p14="http://schemas.microsoft.com/office/powerpoint/2010/main" val="28305745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D585702-4BDB-45B5-80D3-1CF29256A99C}"/>
              </a:ext>
            </a:extLst>
          </p:cNvPr>
          <p:cNvSpPr txBox="1"/>
          <p:nvPr/>
        </p:nvSpPr>
        <p:spPr>
          <a:xfrm>
            <a:off x="0" y="-31375"/>
            <a:ext cx="11158331" cy="584775"/>
          </a:xfrm>
          <a:prstGeom prst="rect">
            <a:avLst/>
          </a:prstGeom>
          <a:noFill/>
        </p:spPr>
        <p:txBody>
          <a:bodyPr wrap="square" rtlCol="0">
            <a:spAutoFit/>
          </a:bodyPr>
          <a:lstStyle/>
          <a:p>
            <a:r>
              <a:rPr lang="en-GB" sz="3200" b="1" dirty="0"/>
              <a:t>PHONICS  </a:t>
            </a:r>
            <a:r>
              <a:rPr lang="en-GB" sz="1600" b="1" dirty="0"/>
              <a:t>At Plaxtol we believe that reading is essential to success and phonics is crucial to the learning to read process.</a:t>
            </a:r>
          </a:p>
        </p:txBody>
      </p:sp>
      <p:sp>
        <p:nvSpPr>
          <p:cNvPr id="5" name="TextBox 4">
            <a:extLst>
              <a:ext uri="{FF2B5EF4-FFF2-40B4-BE49-F238E27FC236}">
                <a16:creationId xmlns:a16="http://schemas.microsoft.com/office/drawing/2014/main" id="{0660C46D-3838-4985-B94F-7420C248DB12}"/>
              </a:ext>
            </a:extLst>
          </p:cNvPr>
          <p:cNvSpPr txBox="1"/>
          <p:nvPr/>
        </p:nvSpPr>
        <p:spPr>
          <a:xfrm>
            <a:off x="19876" y="422344"/>
            <a:ext cx="2822713" cy="400110"/>
          </a:xfrm>
          <a:prstGeom prst="rect">
            <a:avLst/>
          </a:prstGeom>
          <a:noFill/>
        </p:spPr>
        <p:txBody>
          <a:bodyPr wrap="square" rtlCol="0">
            <a:spAutoFit/>
          </a:bodyPr>
          <a:lstStyle/>
          <a:p>
            <a:r>
              <a:rPr lang="en-GB" sz="2000" b="1" u="sng" dirty="0">
                <a:latin typeface="Bradley Hand ITC" panose="03070402050302030203" pitchFamily="66" charset="0"/>
              </a:rPr>
              <a:t>Intent – our aims are to</a:t>
            </a:r>
            <a:r>
              <a:rPr lang="en-GB" sz="2000" b="1" dirty="0"/>
              <a:t>:</a:t>
            </a:r>
          </a:p>
        </p:txBody>
      </p:sp>
      <p:sp>
        <p:nvSpPr>
          <p:cNvPr id="6" name="TextBox 5">
            <a:extLst>
              <a:ext uri="{FF2B5EF4-FFF2-40B4-BE49-F238E27FC236}">
                <a16:creationId xmlns:a16="http://schemas.microsoft.com/office/drawing/2014/main" id="{FBF46CCC-B32D-485A-9AB8-D572381B8C8D}"/>
              </a:ext>
            </a:extLst>
          </p:cNvPr>
          <p:cNvSpPr txBox="1"/>
          <p:nvPr/>
        </p:nvSpPr>
        <p:spPr>
          <a:xfrm>
            <a:off x="79515" y="769304"/>
            <a:ext cx="2531162" cy="1430159"/>
          </a:xfrm>
          <a:prstGeom prst="rect">
            <a:avLst/>
          </a:prstGeom>
          <a:noFill/>
          <a:ln>
            <a:solidFill>
              <a:srgbClr val="92D050"/>
            </a:solidFill>
          </a:ln>
        </p:spPr>
        <p:txBody>
          <a:bodyPr wrap="square" rtlCol="0">
            <a:spAutoFit/>
          </a:bodyPr>
          <a:lstStyle/>
          <a:p>
            <a:r>
              <a:rPr lang="en-GB" sz="1400" dirty="0"/>
              <a:t>Use a high quality phonics programme to deliver daily phonics sessions so that our children are equipped with the skills to decode and become fluent readers.</a:t>
            </a:r>
          </a:p>
        </p:txBody>
      </p:sp>
      <p:cxnSp>
        <p:nvCxnSpPr>
          <p:cNvPr id="7" name="Straight Connector 6">
            <a:extLst>
              <a:ext uri="{FF2B5EF4-FFF2-40B4-BE49-F238E27FC236}">
                <a16:creationId xmlns:a16="http://schemas.microsoft.com/office/drawing/2014/main" id="{F46D274B-A0E7-46F8-928F-629E2DE59EB3}"/>
              </a:ext>
            </a:extLst>
          </p:cNvPr>
          <p:cNvCxnSpPr>
            <a:cxnSpLocks/>
          </p:cNvCxnSpPr>
          <p:nvPr/>
        </p:nvCxnSpPr>
        <p:spPr>
          <a:xfrm>
            <a:off x="2584174" y="1630662"/>
            <a:ext cx="901149" cy="0"/>
          </a:xfrm>
          <a:prstGeom prst="line">
            <a:avLst/>
          </a:prstGeom>
          <a:ln>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9D12B68F-55BF-409E-B267-61D59BE7FA81}"/>
              </a:ext>
            </a:extLst>
          </p:cNvPr>
          <p:cNvSpPr txBox="1"/>
          <p:nvPr/>
        </p:nvSpPr>
        <p:spPr>
          <a:xfrm>
            <a:off x="3485323" y="751668"/>
            <a:ext cx="1921567" cy="1384995"/>
          </a:xfrm>
          <a:prstGeom prst="rect">
            <a:avLst/>
          </a:prstGeom>
          <a:noFill/>
          <a:ln>
            <a:solidFill>
              <a:srgbClr val="92D050"/>
            </a:solidFill>
          </a:ln>
        </p:spPr>
        <p:txBody>
          <a:bodyPr wrap="square" rtlCol="0">
            <a:spAutoFit/>
          </a:bodyPr>
          <a:lstStyle/>
          <a:p>
            <a:r>
              <a:rPr lang="en-GB" sz="1400" dirty="0"/>
              <a:t>Closely match children’s reading books with their phonic ability so they can succeed when practising reading at home and school.</a:t>
            </a:r>
          </a:p>
        </p:txBody>
      </p:sp>
      <p:cxnSp>
        <p:nvCxnSpPr>
          <p:cNvPr id="10" name="Straight Connector 9">
            <a:extLst>
              <a:ext uri="{FF2B5EF4-FFF2-40B4-BE49-F238E27FC236}">
                <a16:creationId xmlns:a16="http://schemas.microsoft.com/office/drawing/2014/main" id="{42F5225F-1A05-4E2F-A279-3FD484676DD8}"/>
              </a:ext>
            </a:extLst>
          </p:cNvPr>
          <p:cNvCxnSpPr>
            <a:cxnSpLocks/>
          </p:cNvCxnSpPr>
          <p:nvPr/>
        </p:nvCxnSpPr>
        <p:spPr>
          <a:xfrm>
            <a:off x="5433393" y="1581324"/>
            <a:ext cx="901149" cy="0"/>
          </a:xfrm>
          <a:prstGeom prst="line">
            <a:avLst/>
          </a:prstGeom>
          <a:ln>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886FBBB-096D-4769-BE7E-A5679EE18F19}"/>
              </a:ext>
            </a:extLst>
          </p:cNvPr>
          <p:cNvSpPr txBox="1"/>
          <p:nvPr/>
        </p:nvSpPr>
        <p:spPr>
          <a:xfrm>
            <a:off x="6361045" y="769304"/>
            <a:ext cx="2478155" cy="1169551"/>
          </a:xfrm>
          <a:prstGeom prst="rect">
            <a:avLst/>
          </a:prstGeom>
          <a:noFill/>
          <a:ln>
            <a:solidFill>
              <a:srgbClr val="92D050"/>
            </a:solidFill>
          </a:ln>
        </p:spPr>
        <p:txBody>
          <a:bodyPr wrap="square" rtlCol="0">
            <a:spAutoFit/>
          </a:bodyPr>
          <a:lstStyle/>
          <a:p>
            <a:r>
              <a:rPr lang="en-GB" sz="1400" dirty="0"/>
              <a:t>Use regular assessments to identify children who need catch up support, targeting interventions to  enable them to catch up quickly.</a:t>
            </a:r>
          </a:p>
        </p:txBody>
      </p:sp>
      <p:cxnSp>
        <p:nvCxnSpPr>
          <p:cNvPr id="12" name="Straight Connector 11">
            <a:extLst>
              <a:ext uri="{FF2B5EF4-FFF2-40B4-BE49-F238E27FC236}">
                <a16:creationId xmlns:a16="http://schemas.microsoft.com/office/drawing/2014/main" id="{34D83F4D-52D9-4F31-A1AC-E9FAFCFD7FC9}"/>
              </a:ext>
            </a:extLst>
          </p:cNvPr>
          <p:cNvCxnSpPr>
            <a:cxnSpLocks/>
          </p:cNvCxnSpPr>
          <p:nvPr/>
        </p:nvCxnSpPr>
        <p:spPr>
          <a:xfrm>
            <a:off x="8812697" y="1527282"/>
            <a:ext cx="901149" cy="0"/>
          </a:xfrm>
          <a:prstGeom prst="line">
            <a:avLst/>
          </a:prstGeom>
          <a:ln>
            <a:solidFill>
              <a:schemeClr val="accent6">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D316E1F6-2380-4DA6-AEC0-3CC9D842356D}"/>
              </a:ext>
            </a:extLst>
          </p:cNvPr>
          <p:cNvSpPr txBox="1"/>
          <p:nvPr/>
        </p:nvSpPr>
        <p:spPr>
          <a:xfrm>
            <a:off x="9693967" y="689277"/>
            <a:ext cx="1736035" cy="1169551"/>
          </a:xfrm>
          <a:prstGeom prst="rect">
            <a:avLst/>
          </a:prstGeom>
          <a:noFill/>
          <a:ln>
            <a:solidFill>
              <a:srgbClr val="92D050"/>
            </a:solidFill>
          </a:ln>
        </p:spPr>
        <p:txBody>
          <a:bodyPr wrap="square" rtlCol="0">
            <a:spAutoFit/>
          </a:bodyPr>
          <a:lstStyle/>
          <a:p>
            <a:r>
              <a:rPr lang="en-GB" sz="1400" dirty="0"/>
              <a:t>Ensure the highest number of children possible pass the phonics screening check.</a:t>
            </a:r>
          </a:p>
        </p:txBody>
      </p:sp>
      <p:sp>
        <p:nvSpPr>
          <p:cNvPr id="15" name="TextBox 14">
            <a:extLst>
              <a:ext uri="{FF2B5EF4-FFF2-40B4-BE49-F238E27FC236}">
                <a16:creationId xmlns:a16="http://schemas.microsoft.com/office/drawing/2014/main" id="{DB726D0C-F4CB-4146-9888-018268B92B56}"/>
              </a:ext>
            </a:extLst>
          </p:cNvPr>
          <p:cNvSpPr txBox="1"/>
          <p:nvPr/>
        </p:nvSpPr>
        <p:spPr>
          <a:xfrm>
            <a:off x="19876" y="2246720"/>
            <a:ext cx="5486399" cy="400110"/>
          </a:xfrm>
          <a:prstGeom prst="rect">
            <a:avLst/>
          </a:prstGeom>
          <a:noFill/>
        </p:spPr>
        <p:txBody>
          <a:bodyPr wrap="square" rtlCol="0">
            <a:spAutoFit/>
          </a:bodyPr>
          <a:lstStyle/>
          <a:p>
            <a:r>
              <a:rPr lang="en-GB" sz="2000" b="1" u="sng" dirty="0">
                <a:latin typeface="Bradley Hand ITC" panose="03070402050302030203" pitchFamily="66" charset="0"/>
              </a:rPr>
              <a:t>Implementation –How will we achieve this?</a:t>
            </a:r>
            <a:endParaRPr lang="en-GB" sz="2000" b="1" dirty="0"/>
          </a:p>
        </p:txBody>
      </p:sp>
      <p:sp>
        <p:nvSpPr>
          <p:cNvPr id="16" name="TextBox 15">
            <a:extLst>
              <a:ext uri="{FF2B5EF4-FFF2-40B4-BE49-F238E27FC236}">
                <a16:creationId xmlns:a16="http://schemas.microsoft.com/office/drawing/2014/main" id="{2EBD2450-4953-4F05-8276-D6D59E8D23B9}"/>
              </a:ext>
            </a:extLst>
          </p:cNvPr>
          <p:cNvSpPr txBox="1"/>
          <p:nvPr/>
        </p:nvSpPr>
        <p:spPr>
          <a:xfrm>
            <a:off x="0" y="2536570"/>
            <a:ext cx="11608904" cy="738664"/>
          </a:xfrm>
          <a:prstGeom prst="rect">
            <a:avLst/>
          </a:prstGeom>
          <a:noFill/>
        </p:spPr>
        <p:txBody>
          <a:bodyPr wrap="square" rtlCol="0">
            <a:spAutoFit/>
          </a:bodyPr>
          <a:lstStyle/>
          <a:p>
            <a:r>
              <a:rPr lang="en-GB" sz="1400" dirty="0"/>
              <a:t>At Plaxtol Primary school we believe that reading is paramount to academic success across the curriculum.  Phonics teaching is seen as an important strategy in early reading.  High quality phonics teaching provides children with the skills they need to learn to read.  This skill in turn enhances reading for meaning and ultimately reading for pleasure.  Thus, phonics is a vital part of our curriculum as it is the cornerstone on which our reading curriculum is built.</a:t>
            </a:r>
            <a:endParaRPr lang="en-GB" b="1" dirty="0"/>
          </a:p>
        </p:txBody>
      </p:sp>
      <p:sp>
        <p:nvSpPr>
          <p:cNvPr id="17" name="TextBox 16">
            <a:extLst>
              <a:ext uri="{FF2B5EF4-FFF2-40B4-BE49-F238E27FC236}">
                <a16:creationId xmlns:a16="http://schemas.microsoft.com/office/drawing/2014/main" id="{29B2F42B-5C2E-4812-AFB3-6F3C7F80D8F3}"/>
              </a:ext>
            </a:extLst>
          </p:cNvPr>
          <p:cNvSpPr txBox="1"/>
          <p:nvPr/>
        </p:nvSpPr>
        <p:spPr>
          <a:xfrm>
            <a:off x="79515" y="3257396"/>
            <a:ext cx="5168348" cy="1231106"/>
          </a:xfrm>
          <a:prstGeom prst="rect">
            <a:avLst/>
          </a:prstGeom>
          <a:noFill/>
          <a:ln>
            <a:solidFill>
              <a:srgbClr val="92D050"/>
            </a:solidFill>
          </a:ln>
        </p:spPr>
        <p:txBody>
          <a:bodyPr wrap="square" rtlCol="0">
            <a:spAutoFit/>
          </a:bodyPr>
          <a:lstStyle/>
          <a:p>
            <a:r>
              <a:rPr lang="en-GB" b="1" dirty="0"/>
              <a:t>A systematic approach:</a:t>
            </a:r>
          </a:p>
          <a:p>
            <a:r>
              <a:rPr lang="en-GB" sz="1400" dirty="0"/>
              <a:t>We use a DfE validated systematic synthetic phonics programme called ‘Little </a:t>
            </a:r>
            <a:r>
              <a:rPr lang="en-GB" sz="1400" dirty="0" err="1"/>
              <a:t>Wandle</a:t>
            </a:r>
            <a:r>
              <a:rPr lang="en-GB" sz="1400" dirty="0"/>
              <a:t> Letters and Sounds.’  This programme incorporates clear expectations laid out on a termly basis from receptions to Year 2.</a:t>
            </a:r>
          </a:p>
        </p:txBody>
      </p:sp>
      <p:sp>
        <p:nvSpPr>
          <p:cNvPr id="18" name="TextBox 17">
            <a:extLst>
              <a:ext uri="{FF2B5EF4-FFF2-40B4-BE49-F238E27FC236}">
                <a16:creationId xmlns:a16="http://schemas.microsoft.com/office/drawing/2014/main" id="{BE802ED8-9EBE-4EB9-BC8F-A2E345BD3A46}"/>
              </a:ext>
            </a:extLst>
          </p:cNvPr>
          <p:cNvSpPr txBox="1"/>
          <p:nvPr/>
        </p:nvSpPr>
        <p:spPr>
          <a:xfrm>
            <a:off x="5804452" y="3255079"/>
            <a:ext cx="5618923" cy="1015663"/>
          </a:xfrm>
          <a:prstGeom prst="rect">
            <a:avLst/>
          </a:prstGeom>
          <a:noFill/>
          <a:ln>
            <a:solidFill>
              <a:srgbClr val="92D050"/>
            </a:solidFill>
          </a:ln>
        </p:spPr>
        <p:txBody>
          <a:bodyPr wrap="square" rtlCol="0">
            <a:spAutoFit/>
          </a:bodyPr>
          <a:lstStyle/>
          <a:p>
            <a:r>
              <a:rPr lang="en-GB" b="1" dirty="0"/>
              <a:t>Access to appropriate books:</a:t>
            </a:r>
          </a:p>
          <a:p>
            <a:r>
              <a:rPr lang="en-GB" sz="1400" dirty="0"/>
              <a:t>As part of the SSP, children have access to high quality reading books published by Harper Collins that match to each grapheme that the children learn.</a:t>
            </a:r>
          </a:p>
        </p:txBody>
      </p:sp>
      <p:sp>
        <p:nvSpPr>
          <p:cNvPr id="19" name="TextBox 18">
            <a:extLst>
              <a:ext uri="{FF2B5EF4-FFF2-40B4-BE49-F238E27FC236}">
                <a16:creationId xmlns:a16="http://schemas.microsoft.com/office/drawing/2014/main" id="{7BED0E59-A89F-4BEE-A01F-0C45A7CA90A4}"/>
              </a:ext>
            </a:extLst>
          </p:cNvPr>
          <p:cNvSpPr txBox="1"/>
          <p:nvPr/>
        </p:nvSpPr>
        <p:spPr>
          <a:xfrm>
            <a:off x="5844211" y="4322868"/>
            <a:ext cx="5618923" cy="800219"/>
          </a:xfrm>
          <a:prstGeom prst="rect">
            <a:avLst/>
          </a:prstGeom>
          <a:noFill/>
          <a:ln>
            <a:solidFill>
              <a:srgbClr val="92D050"/>
            </a:solidFill>
          </a:ln>
        </p:spPr>
        <p:txBody>
          <a:bodyPr wrap="square" rtlCol="0">
            <a:spAutoFit/>
          </a:bodyPr>
          <a:lstStyle/>
          <a:p>
            <a:r>
              <a:rPr lang="en-GB" b="1" dirty="0"/>
              <a:t>Rigorous assessment:</a:t>
            </a:r>
          </a:p>
          <a:p>
            <a:r>
              <a:rPr lang="en-GB" sz="1400" dirty="0"/>
              <a:t>As part of the SSP, there are 6 weekly assessments which allow teachers to identify children needing extra support.</a:t>
            </a:r>
          </a:p>
        </p:txBody>
      </p:sp>
      <p:sp>
        <p:nvSpPr>
          <p:cNvPr id="20" name="TextBox 19">
            <a:extLst>
              <a:ext uri="{FF2B5EF4-FFF2-40B4-BE49-F238E27FC236}">
                <a16:creationId xmlns:a16="http://schemas.microsoft.com/office/drawing/2014/main" id="{C3B09A8D-2CDC-4906-B2BF-71AB8344CAE1}"/>
              </a:ext>
            </a:extLst>
          </p:cNvPr>
          <p:cNvSpPr txBox="1"/>
          <p:nvPr/>
        </p:nvSpPr>
        <p:spPr>
          <a:xfrm>
            <a:off x="122580" y="4585279"/>
            <a:ext cx="4830419" cy="400110"/>
          </a:xfrm>
          <a:prstGeom prst="rect">
            <a:avLst/>
          </a:prstGeom>
          <a:noFill/>
          <a:ln>
            <a:solidFill>
              <a:schemeClr val="accent6">
                <a:lumMod val="60000"/>
                <a:lumOff val="40000"/>
              </a:schemeClr>
            </a:solidFill>
          </a:ln>
        </p:spPr>
        <p:txBody>
          <a:bodyPr wrap="square" rtlCol="0">
            <a:spAutoFit/>
          </a:bodyPr>
          <a:lstStyle/>
          <a:p>
            <a:r>
              <a:rPr lang="en-GB" sz="2000" b="1" u="sng" dirty="0">
                <a:latin typeface="Bradley Hand ITC" panose="03070402050302030203" pitchFamily="66" charset="0"/>
              </a:rPr>
              <a:t>Progression through the programme</a:t>
            </a:r>
            <a:r>
              <a:rPr lang="en-GB" sz="2000" b="1" dirty="0"/>
              <a:t>:</a:t>
            </a:r>
          </a:p>
        </p:txBody>
      </p:sp>
      <p:sp>
        <p:nvSpPr>
          <p:cNvPr id="21" name="Rectangle 20">
            <a:extLst>
              <a:ext uri="{FF2B5EF4-FFF2-40B4-BE49-F238E27FC236}">
                <a16:creationId xmlns:a16="http://schemas.microsoft.com/office/drawing/2014/main" id="{851D2FFF-5D82-4E9E-A5C6-7F90FF8C5A70}"/>
              </a:ext>
            </a:extLst>
          </p:cNvPr>
          <p:cNvSpPr/>
          <p:nvPr/>
        </p:nvSpPr>
        <p:spPr>
          <a:xfrm>
            <a:off x="185532" y="5591454"/>
            <a:ext cx="11317358" cy="172278"/>
          </a:xfrm>
          <a:prstGeom prst="rect">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BA408F6F-2886-432F-8CFC-AA8589B87009}"/>
              </a:ext>
            </a:extLst>
          </p:cNvPr>
          <p:cNvSpPr txBox="1"/>
          <p:nvPr/>
        </p:nvSpPr>
        <p:spPr>
          <a:xfrm>
            <a:off x="2842589" y="5104462"/>
            <a:ext cx="1292087" cy="369332"/>
          </a:xfrm>
          <a:prstGeom prst="rect">
            <a:avLst/>
          </a:prstGeom>
          <a:noFill/>
          <a:ln>
            <a:solidFill>
              <a:schemeClr val="accent6">
                <a:lumMod val="60000"/>
                <a:lumOff val="40000"/>
              </a:schemeClr>
            </a:solidFill>
          </a:ln>
        </p:spPr>
        <p:txBody>
          <a:bodyPr wrap="square" rtlCol="0">
            <a:spAutoFit/>
          </a:bodyPr>
          <a:lstStyle/>
          <a:p>
            <a:r>
              <a:rPr lang="en-GB" b="1" dirty="0"/>
              <a:t>RECEPTION</a:t>
            </a:r>
          </a:p>
        </p:txBody>
      </p:sp>
      <p:sp>
        <p:nvSpPr>
          <p:cNvPr id="23" name="TextBox 22">
            <a:extLst>
              <a:ext uri="{FF2B5EF4-FFF2-40B4-BE49-F238E27FC236}">
                <a16:creationId xmlns:a16="http://schemas.microsoft.com/office/drawing/2014/main" id="{7EEF4C6F-2741-42E3-ABB7-F21C806D34EF}"/>
              </a:ext>
            </a:extLst>
          </p:cNvPr>
          <p:cNvSpPr txBox="1"/>
          <p:nvPr/>
        </p:nvSpPr>
        <p:spPr>
          <a:xfrm>
            <a:off x="440633" y="5783923"/>
            <a:ext cx="1292087" cy="369332"/>
          </a:xfrm>
          <a:prstGeom prst="rect">
            <a:avLst/>
          </a:prstGeom>
          <a:noFill/>
          <a:ln>
            <a:noFill/>
          </a:ln>
        </p:spPr>
        <p:txBody>
          <a:bodyPr wrap="square" rtlCol="0">
            <a:spAutoFit/>
          </a:bodyPr>
          <a:lstStyle/>
          <a:p>
            <a:r>
              <a:rPr lang="en-GB" dirty="0"/>
              <a:t>PHASE 2</a:t>
            </a:r>
          </a:p>
        </p:txBody>
      </p:sp>
      <p:sp>
        <p:nvSpPr>
          <p:cNvPr id="24" name="TextBox 23">
            <a:extLst>
              <a:ext uri="{FF2B5EF4-FFF2-40B4-BE49-F238E27FC236}">
                <a16:creationId xmlns:a16="http://schemas.microsoft.com/office/drawing/2014/main" id="{04092931-1E25-4AB7-A6C2-38CE9A6DCDF3}"/>
              </a:ext>
            </a:extLst>
          </p:cNvPr>
          <p:cNvSpPr txBox="1"/>
          <p:nvPr/>
        </p:nvSpPr>
        <p:spPr>
          <a:xfrm>
            <a:off x="2519560" y="5758688"/>
            <a:ext cx="1292087" cy="369332"/>
          </a:xfrm>
          <a:prstGeom prst="rect">
            <a:avLst/>
          </a:prstGeom>
          <a:noFill/>
          <a:ln>
            <a:noFill/>
          </a:ln>
        </p:spPr>
        <p:txBody>
          <a:bodyPr wrap="square" rtlCol="0">
            <a:spAutoFit/>
          </a:bodyPr>
          <a:lstStyle/>
          <a:p>
            <a:r>
              <a:rPr lang="en-GB" dirty="0"/>
              <a:t>PHASE 3</a:t>
            </a:r>
          </a:p>
        </p:txBody>
      </p:sp>
      <p:sp>
        <p:nvSpPr>
          <p:cNvPr id="25" name="TextBox 24">
            <a:extLst>
              <a:ext uri="{FF2B5EF4-FFF2-40B4-BE49-F238E27FC236}">
                <a16:creationId xmlns:a16="http://schemas.microsoft.com/office/drawing/2014/main" id="{5D81C61E-3E6C-46A9-A8AB-B07865114D37}"/>
              </a:ext>
            </a:extLst>
          </p:cNvPr>
          <p:cNvSpPr txBox="1"/>
          <p:nvPr/>
        </p:nvSpPr>
        <p:spPr>
          <a:xfrm>
            <a:off x="4446106" y="5763732"/>
            <a:ext cx="1292087" cy="369332"/>
          </a:xfrm>
          <a:prstGeom prst="rect">
            <a:avLst/>
          </a:prstGeom>
          <a:noFill/>
          <a:ln>
            <a:noFill/>
          </a:ln>
        </p:spPr>
        <p:txBody>
          <a:bodyPr wrap="square" rtlCol="0">
            <a:spAutoFit/>
          </a:bodyPr>
          <a:lstStyle/>
          <a:p>
            <a:r>
              <a:rPr lang="en-GB" dirty="0"/>
              <a:t>PHASE 4</a:t>
            </a:r>
          </a:p>
        </p:txBody>
      </p:sp>
      <p:sp>
        <p:nvSpPr>
          <p:cNvPr id="27" name="TextBox 26">
            <a:extLst>
              <a:ext uri="{FF2B5EF4-FFF2-40B4-BE49-F238E27FC236}">
                <a16:creationId xmlns:a16="http://schemas.microsoft.com/office/drawing/2014/main" id="{7028CE63-45A9-486B-9BF4-E90DEBD06AA4}"/>
              </a:ext>
            </a:extLst>
          </p:cNvPr>
          <p:cNvSpPr txBox="1"/>
          <p:nvPr/>
        </p:nvSpPr>
        <p:spPr>
          <a:xfrm>
            <a:off x="304800" y="6192445"/>
            <a:ext cx="1888436" cy="523220"/>
          </a:xfrm>
          <a:prstGeom prst="rect">
            <a:avLst/>
          </a:prstGeom>
          <a:noFill/>
          <a:ln>
            <a:solidFill>
              <a:srgbClr val="92D050"/>
            </a:solidFill>
          </a:ln>
        </p:spPr>
        <p:txBody>
          <a:bodyPr wrap="square" rtlCol="0">
            <a:spAutoFit/>
          </a:bodyPr>
          <a:lstStyle/>
          <a:p>
            <a:r>
              <a:rPr lang="en-GB" sz="1400" dirty="0"/>
              <a:t>Simple letter-sound correspondence</a:t>
            </a:r>
          </a:p>
        </p:txBody>
      </p:sp>
      <p:sp>
        <p:nvSpPr>
          <p:cNvPr id="28" name="TextBox 27">
            <a:extLst>
              <a:ext uri="{FF2B5EF4-FFF2-40B4-BE49-F238E27FC236}">
                <a16:creationId xmlns:a16="http://schemas.microsoft.com/office/drawing/2014/main" id="{F9B34095-416F-426C-9327-C900800B1C30}"/>
              </a:ext>
            </a:extLst>
          </p:cNvPr>
          <p:cNvSpPr txBox="1"/>
          <p:nvPr/>
        </p:nvSpPr>
        <p:spPr>
          <a:xfrm>
            <a:off x="2356397" y="6128020"/>
            <a:ext cx="1888436" cy="738664"/>
          </a:xfrm>
          <a:prstGeom prst="rect">
            <a:avLst/>
          </a:prstGeom>
          <a:noFill/>
          <a:ln>
            <a:solidFill>
              <a:srgbClr val="92D050"/>
            </a:solidFill>
          </a:ln>
        </p:spPr>
        <p:txBody>
          <a:bodyPr wrap="square" rtlCol="0">
            <a:spAutoFit/>
          </a:bodyPr>
          <a:lstStyle/>
          <a:p>
            <a:r>
              <a:rPr lang="en-GB" sz="1400" dirty="0"/>
              <a:t>Introduction of consonant digraphs and long vowel sounds</a:t>
            </a:r>
          </a:p>
        </p:txBody>
      </p:sp>
      <p:sp>
        <p:nvSpPr>
          <p:cNvPr id="29" name="TextBox 28">
            <a:extLst>
              <a:ext uri="{FF2B5EF4-FFF2-40B4-BE49-F238E27FC236}">
                <a16:creationId xmlns:a16="http://schemas.microsoft.com/office/drawing/2014/main" id="{A275CD8D-8EFD-467A-892E-55164B558921}"/>
              </a:ext>
            </a:extLst>
          </p:cNvPr>
          <p:cNvSpPr txBox="1"/>
          <p:nvPr/>
        </p:nvSpPr>
        <p:spPr>
          <a:xfrm>
            <a:off x="4430361" y="6088341"/>
            <a:ext cx="2203175" cy="738664"/>
          </a:xfrm>
          <a:prstGeom prst="rect">
            <a:avLst/>
          </a:prstGeom>
          <a:noFill/>
          <a:ln>
            <a:solidFill>
              <a:srgbClr val="92D050"/>
            </a:solidFill>
          </a:ln>
        </p:spPr>
        <p:txBody>
          <a:bodyPr wrap="square" rtlCol="0">
            <a:spAutoFit/>
          </a:bodyPr>
          <a:lstStyle/>
          <a:p>
            <a:r>
              <a:rPr lang="en-GB" sz="1400" dirty="0"/>
              <a:t>Consolidation + reading + spelling words with adjacent consonants</a:t>
            </a:r>
          </a:p>
        </p:txBody>
      </p:sp>
      <p:sp>
        <p:nvSpPr>
          <p:cNvPr id="30" name="TextBox 29">
            <a:extLst>
              <a:ext uri="{FF2B5EF4-FFF2-40B4-BE49-F238E27FC236}">
                <a16:creationId xmlns:a16="http://schemas.microsoft.com/office/drawing/2014/main" id="{1BC16439-B0E2-4E83-BC1E-211410FD4AF3}"/>
              </a:ext>
            </a:extLst>
          </p:cNvPr>
          <p:cNvSpPr txBox="1"/>
          <p:nvPr/>
        </p:nvSpPr>
        <p:spPr>
          <a:xfrm>
            <a:off x="7547113" y="5179179"/>
            <a:ext cx="1292087" cy="369332"/>
          </a:xfrm>
          <a:prstGeom prst="rect">
            <a:avLst/>
          </a:prstGeom>
          <a:noFill/>
          <a:ln>
            <a:solidFill>
              <a:schemeClr val="accent6">
                <a:lumMod val="60000"/>
                <a:lumOff val="40000"/>
              </a:schemeClr>
            </a:solidFill>
          </a:ln>
        </p:spPr>
        <p:txBody>
          <a:bodyPr wrap="square" rtlCol="0">
            <a:spAutoFit/>
          </a:bodyPr>
          <a:lstStyle/>
          <a:p>
            <a:r>
              <a:rPr lang="en-GB" b="1" dirty="0"/>
              <a:t>YEAR 1</a:t>
            </a:r>
          </a:p>
        </p:txBody>
      </p:sp>
      <p:sp>
        <p:nvSpPr>
          <p:cNvPr id="31" name="TextBox 30">
            <a:extLst>
              <a:ext uri="{FF2B5EF4-FFF2-40B4-BE49-F238E27FC236}">
                <a16:creationId xmlns:a16="http://schemas.microsoft.com/office/drawing/2014/main" id="{B19276E7-4050-4B81-B510-FA69F7C2113D}"/>
              </a:ext>
            </a:extLst>
          </p:cNvPr>
          <p:cNvSpPr txBox="1"/>
          <p:nvPr/>
        </p:nvSpPr>
        <p:spPr>
          <a:xfrm>
            <a:off x="7088268" y="5702016"/>
            <a:ext cx="1292087" cy="369332"/>
          </a:xfrm>
          <a:prstGeom prst="rect">
            <a:avLst/>
          </a:prstGeom>
          <a:noFill/>
          <a:ln>
            <a:noFill/>
          </a:ln>
        </p:spPr>
        <p:txBody>
          <a:bodyPr wrap="square" rtlCol="0">
            <a:spAutoFit/>
          </a:bodyPr>
          <a:lstStyle/>
          <a:p>
            <a:r>
              <a:rPr lang="en-GB" dirty="0"/>
              <a:t>PHASE 5</a:t>
            </a:r>
          </a:p>
        </p:txBody>
      </p:sp>
      <p:sp>
        <p:nvSpPr>
          <p:cNvPr id="32" name="TextBox 31">
            <a:extLst>
              <a:ext uri="{FF2B5EF4-FFF2-40B4-BE49-F238E27FC236}">
                <a16:creationId xmlns:a16="http://schemas.microsoft.com/office/drawing/2014/main" id="{F3D3669C-FE1B-4D63-BA2D-DCD031457470}"/>
              </a:ext>
            </a:extLst>
          </p:cNvPr>
          <p:cNvSpPr txBox="1"/>
          <p:nvPr/>
        </p:nvSpPr>
        <p:spPr>
          <a:xfrm>
            <a:off x="6748671" y="6020298"/>
            <a:ext cx="2753138" cy="738664"/>
          </a:xfrm>
          <a:prstGeom prst="rect">
            <a:avLst/>
          </a:prstGeom>
          <a:noFill/>
          <a:ln>
            <a:solidFill>
              <a:srgbClr val="92D050"/>
            </a:solidFill>
          </a:ln>
        </p:spPr>
        <p:txBody>
          <a:bodyPr wrap="square" rtlCol="0">
            <a:spAutoFit/>
          </a:bodyPr>
          <a:lstStyle/>
          <a:p>
            <a:r>
              <a:rPr lang="en-GB" sz="1400" dirty="0"/>
              <a:t>Learn final graphemes and alternative pronunciation &amp; spelling of known graphemes</a:t>
            </a:r>
          </a:p>
        </p:txBody>
      </p:sp>
      <p:sp>
        <p:nvSpPr>
          <p:cNvPr id="33" name="TextBox 32">
            <a:extLst>
              <a:ext uri="{FF2B5EF4-FFF2-40B4-BE49-F238E27FC236}">
                <a16:creationId xmlns:a16="http://schemas.microsoft.com/office/drawing/2014/main" id="{1988F5A4-A4D2-441A-A178-509E2C103261}"/>
              </a:ext>
            </a:extLst>
          </p:cNvPr>
          <p:cNvSpPr txBox="1"/>
          <p:nvPr/>
        </p:nvSpPr>
        <p:spPr>
          <a:xfrm>
            <a:off x="10210803" y="5185805"/>
            <a:ext cx="1292087" cy="369332"/>
          </a:xfrm>
          <a:prstGeom prst="rect">
            <a:avLst/>
          </a:prstGeom>
          <a:noFill/>
          <a:ln>
            <a:solidFill>
              <a:schemeClr val="accent6">
                <a:lumMod val="60000"/>
                <a:lumOff val="40000"/>
              </a:schemeClr>
            </a:solidFill>
          </a:ln>
        </p:spPr>
        <p:txBody>
          <a:bodyPr wrap="square" rtlCol="0">
            <a:spAutoFit/>
          </a:bodyPr>
          <a:lstStyle/>
          <a:p>
            <a:r>
              <a:rPr lang="en-GB" b="1" dirty="0"/>
              <a:t>YEARS 2-6</a:t>
            </a:r>
          </a:p>
        </p:txBody>
      </p:sp>
      <p:sp>
        <p:nvSpPr>
          <p:cNvPr id="34" name="TextBox 33">
            <a:extLst>
              <a:ext uri="{FF2B5EF4-FFF2-40B4-BE49-F238E27FC236}">
                <a16:creationId xmlns:a16="http://schemas.microsoft.com/office/drawing/2014/main" id="{6C02B643-0377-47E2-A2BE-2D0A95B93DB2}"/>
              </a:ext>
            </a:extLst>
          </p:cNvPr>
          <p:cNvSpPr txBox="1"/>
          <p:nvPr/>
        </p:nvSpPr>
        <p:spPr>
          <a:xfrm>
            <a:off x="9616944" y="5919425"/>
            <a:ext cx="2455786" cy="954107"/>
          </a:xfrm>
          <a:prstGeom prst="rect">
            <a:avLst/>
          </a:prstGeom>
          <a:noFill/>
          <a:ln>
            <a:solidFill>
              <a:srgbClr val="92D050"/>
            </a:solidFill>
          </a:ln>
        </p:spPr>
        <p:txBody>
          <a:bodyPr wrap="square" rtlCol="0">
            <a:spAutoFit/>
          </a:bodyPr>
          <a:lstStyle/>
          <a:p>
            <a:r>
              <a:rPr lang="en-GB" sz="1400" dirty="0"/>
              <a:t>End of daily phonics and move to whole class/group reading.  Intervention for those who need it.</a:t>
            </a:r>
          </a:p>
        </p:txBody>
      </p:sp>
    </p:spTree>
    <p:extLst>
      <p:ext uri="{BB962C8B-B14F-4D97-AF65-F5344CB8AC3E}">
        <p14:creationId xmlns:p14="http://schemas.microsoft.com/office/powerpoint/2010/main" val="1523054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5CC9BE-1669-4E4B-8378-83F6EDFD32EE}"/>
              </a:ext>
            </a:extLst>
          </p:cNvPr>
          <p:cNvSpPr txBox="1"/>
          <p:nvPr/>
        </p:nvSpPr>
        <p:spPr>
          <a:xfrm>
            <a:off x="99389" y="0"/>
            <a:ext cx="5486399" cy="400110"/>
          </a:xfrm>
          <a:prstGeom prst="rect">
            <a:avLst/>
          </a:prstGeom>
          <a:noFill/>
        </p:spPr>
        <p:txBody>
          <a:bodyPr wrap="square" rtlCol="0">
            <a:spAutoFit/>
          </a:bodyPr>
          <a:lstStyle/>
          <a:p>
            <a:r>
              <a:rPr lang="en-GB" sz="2000" b="1" u="sng" dirty="0">
                <a:latin typeface="Bradley Hand ITC" panose="03070402050302030203" pitchFamily="66" charset="0"/>
              </a:rPr>
              <a:t>Implementation – Continued</a:t>
            </a:r>
            <a:endParaRPr lang="en-GB" sz="2000" b="1" dirty="0"/>
          </a:p>
        </p:txBody>
      </p:sp>
      <p:sp>
        <p:nvSpPr>
          <p:cNvPr id="5" name="TextBox 4">
            <a:extLst>
              <a:ext uri="{FF2B5EF4-FFF2-40B4-BE49-F238E27FC236}">
                <a16:creationId xmlns:a16="http://schemas.microsoft.com/office/drawing/2014/main" id="{95EF249F-0263-4C6D-BA94-661F7EA6CBB4}"/>
              </a:ext>
            </a:extLst>
          </p:cNvPr>
          <p:cNvSpPr txBox="1"/>
          <p:nvPr/>
        </p:nvSpPr>
        <p:spPr>
          <a:xfrm>
            <a:off x="99388" y="400110"/>
            <a:ext cx="5877341" cy="307777"/>
          </a:xfrm>
          <a:prstGeom prst="rect">
            <a:avLst/>
          </a:prstGeom>
          <a:noFill/>
          <a:ln>
            <a:solidFill>
              <a:srgbClr val="92D050"/>
            </a:solidFill>
          </a:ln>
        </p:spPr>
        <p:txBody>
          <a:bodyPr wrap="square" rtlCol="0">
            <a:spAutoFit/>
          </a:bodyPr>
          <a:lstStyle/>
          <a:p>
            <a:r>
              <a:rPr lang="en-GB" sz="1400" b="1" dirty="0"/>
              <a:t>RIGOROUS PRACTICE – IN RECEPTION AND YEAR 1 PHONICS YOU WILL SEE…</a:t>
            </a:r>
          </a:p>
        </p:txBody>
      </p:sp>
      <p:sp>
        <p:nvSpPr>
          <p:cNvPr id="6" name="TextBox 5">
            <a:extLst>
              <a:ext uri="{FF2B5EF4-FFF2-40B4-BE49-F238E27FC236}">
                <a16:creationId xmlns:a16="http://schemas.microsoft.com/office/drawing/2014/main" id="{EBDB36B5-DFC1-43F5-930F-2703E746CE33}"/>
              </a:ext>
            </a:extLst>
          </p:cNvPr>
          <p:cNvSpPr txBox="1"/>
          <p:nvPr/>
        </p:nvSpPr>
        <p:spPr>
          <a:xfrm>
            <a:off x="99387" y="972924"/>
            <a:ext cx="2961865" cy="523220"/>
          </a:xfrm>
          <a:prstGeom prst="rect">
            <a:avLst/>
          </a:prstGeom>
          <a:noFill/>
          <a:ln>
            <a:solidFill>
              <a:srgbClr val="92D050"/>
            </a:solidFill>
          </a:ln>
        </p:spPr>
        <p:txBody>
          <a:bodyPr wrap="square" rtlCol="0">
            <a:spAutoFit/>
          </a:bodyPr>
          <a:lstStyle/>
          <a:p>
            <a:r>
              <a:rPr lang="en-GB" sz="1400" dirty="0"/>
              <a:t>Phonics is taught daily with a regular slot on the class timetable.</a:t>
            </a:r>
          </a:p>
        </p:txBody>
      </p:sp>
      <p:sp>
        <p:nvSpPr>
          <p:cNvPr id="7" name="TextBox 6">
            <a:extLst>
              <a:ext uri="{FF2B5EF4-FFF2-40B4-BE49-F238E27FC236}">
                <a16:creationId xmlns:a16="http://schemas.microsoft.com/office/drawing/2014/main" id="{F94CF0D1-8B05-423A-9318-8EAAED90DD81}"/>
              </a:ext>
            </a:extLst>
          </p:cNvPr>
          <p:cNvSpPr txBox="1"/>
          <p:nvPr/>
        </p:nvSpPr>
        <p:spPr>
          <a:xfrm>
            <a:off x="99385" y="1583272"/>
            <a:ext cx="2961865" cy="523220"/>
          </a:xfrm>
          <a:prstGeom prst="rect">
            <a:avLst/>
          </a:prstGeom>
          <a:noFill/>
          <a:ln>
            <a:solidFill>
              <a:srgbClr val="92D050"/>
            </a:solidFill>
          </a:ln>
        </p:spPr>
        <p:txBody>
          <a:bodyPr wrap="square" rtlCol="0">
            <a:spAutoFit/>
          </a:bodyPr>
          <a:lstStyle/>
          <a:p>
            <a:r>
              <a:rPr lang="en-GB" sz="1400" dirty="0"/>
              <a:t>Phonics is taught in whole class sessions, led by the teacher</a:t>
            </a:r>
          </a:p>
        </p:txBody>
      </p:sp>
      <p:sp>
        <p:nvSpPr>
          <p:cNvPr id="8" name="TextBox 7">
            <a:extLst>
              <a:ext uri="{FF2B5EF4-FFF2-40B4-BE49-F238E27FC236}">
                <a16:creationId xmlns:a16="http://schemas.microsoft.com/office/drawing/2014/main" id="{5CC580C4-B2F5-41EC-BE13-318E20CE6034}"/>
              </a:ext>
            </a:extLst>
          </p:cNvPr>
          <p:cNvSpPr txBox="1"/>
          <p:nvPr/>
        </p:nvSpPr>
        <p:spPr>
          <a:xfrm>
            <a:off x="99385" y="2214871"/>
            <a:ext cx="2961865" cy="523220"/>
          </a:xfrm>
          <a:prstGeom prst="rect">
            <a:avLst/>
          </a:prstGeom>
          <a:noFill/>
          <a:ln>
            <a:solidFill>
              <a:srgbClr val="92D050"/>
            </a:solidFill>
          </a:ln>
        </p:spPr>
        <p:txBody>
          <a:bodyPr wrap="square" rtlCol="0">
            <a:spAutoFit/>
          </a:bodyPr>
          <a:lstStyle/>
          <a:p>
            <a:r>
              <a:rPr lang="en-GB" sz="1400" dirty="0"/>
              <a:t>All teachers have access to high quality planning and resources.</a:t>
            </a:r>
          </a:p>
        </p:txBody>
      </p:sp>
      <p:sp>
        <p:nvSpPr>
          <p:cNvPr id="9" name="TextBox 8">
            <a:extLst>
              <a:ext uri="{FF2B5EF4-FFF2-40B4-BE49-F238E27FC236}">
                <a16:creationId xmlns:a16="http://schemas.microsoft.com/office/drawing/2014/main" id="{85E5C1E4-F838-4451-922F-7D083B66FF2E}"/>
              </a:ext>
            </a:extLst>
          </p:cNvPr>
          <p:cNvSpPr txBox="1"/>
          <p:nvPr/>
        </p:nvSpPr>
        <p:spPr>
          <a:xfrm>
            <a:off x="3379300" y="942146"/>
            <a:ext cx="2716700" cy="523220"/>
          </a:xfrm>
          <a:prstGeom prst="rect">
            <a:avLst/>
          </a:prstGeom>
          <a:noFill/>
          <a:ln>
            <a:solidFill>
              <a:srgbClr val="92D050"/>
            </a:solidFill>
          </a:ln>
        </p:spPr>
        <p:txBody>
          <a:bodyPr wrap="square" rtlCol="0">
            <a:spAutoFit/>
          </a:bodyPr>
          <a:lstStyle/>
          <a:p>
            <a:r>
              <a:rPr lang="en-GB" sz="1400" dirty="0"/>
              <a:t>The same visuals and mnemonics are used </a:t>
            </a:r>
            <a:r>
              <a:rPr lang="en-GB" sz="1400" dirty="0" err="1"/>
              <a:t>byt</a:t>
            </a:r>
            <a:r>
              <a:rPr lang="en-GB" sz="1400" dirty="0"/>
              <a:t> all teachers.</a:t>
            </a:r>
          </a:p>
        </p:txBody>
      </p:sp>
      <p:sp>
        <p:nvSpPr>
          <p:cNvPr id="10" name="TextBox 9">
            <a:extLst>
              <a:ext uri="{FF2B5EF4-FFF2-40B4-BE49-F238E27FC236}">
                <a16:creationId xmlns:a16="http://schemas.microsoft.com/office/drawing/2014/main" id="{22C62FEB-AFC5-4EAE-91AE-686F8879A500}"/>
              </a:ext>
            </a:extLst>
          </p:cNvPr>
          <p:cNvSpPr txBox="1"/>
          <p:nvPr/>
        </p:nvSpPr>
        <p:spPr>
          <a:xfrm>
            <a:off x="3379297" y="1570020"/>
            <a:ext cx="2716700" cy="523220"/>
          </a:xfrm>
          <a:prstGeom prst="rect">
            <a:avLst/>
          </a:prstGeom>
          <a:noFill/>
          <a:ln>
            <a:solidFill>
              <a:srgbClr val="92D050"/>
            </a:solidFill>
          </a:ln>
        </p:spPr>
        <p:txBody>
          <a:bodyPr wrap="square" rtlCol="0">
            <a:spAutoFit/>
          </a:bodyPr>
          <a:lstStyle/>
          <a:p>
            <a:r>
              <a:rPr lang="en-GB" sz="1400" dirty="0"/>
              <a:t>Children work independently, with peers or in guided groups.</a:t>
            </a:r>
          </a:p>
        </p:txBody>
      </p:sp>
      <p:sp>
        <p:nvSpPr>
          <p:cNvPr id="11" name="TextBox 10">
            <a:extLst>
              <a:ext uri="{FF2B5EF4-FFF2-40B4-BE49-F238E27FC236}">
                <a16:creationId xmlns:a16="http://schemas.microsoft.com/office/drawing/2014/main" id="{804A6222-356C-4684-95A2-A92B54AA17C0}"/>
              </a:ext>
            </a:extLst>
          </p:cNvPr>
          <p:cNvSpPr txBox="1"/>
          <p:nvPr/>
        </p:nvSpPr>
        <p:spPr>
          <a:xfrm>
            <a:off x="3379297" y="2216709"/>
            <a:ext cx="2716700" cy="738664"/>
          </a:xfrm>
          <a:prstGeom prst="rect">
            <a:avLst/>
          </a:prstGeom>
          <a:noFill/>
          <a:ln>
            <a:solidFill>
              <a:srgbClr val="92D050"/>
            </a:solidFill>
          </a:ln>
        </p:spPr>
        <p:txBody>
          <a:bodyPr wrap="square" rtlCol="0">
            <a:spAutoFit/>
          </a:bodyPr>
          <a:lstStyle/>
          <a:p>
            <a:r>
              <a:rPr lang="en-GB" sz="1400" dirty="0"/>
              <a:t>Children have access to phonetically decodable books to read at home</a:t>
            </a:r>
          </a:p>
        </p:txBody>
      </p:sp>
      <p:sp>
        <p:nvSpPr>
          <p:cNvPr id="12" name="TextBox 11">
            <a:extLst>
              <a:ext uri="{FF2B5EF4-FFF2-40B4-BE49-F238E27FC236}">
                <a16:creationId xmlns:a16="http://schemas.microsoft.com/office/drawing/2014/main" id="{9F10AA79-0E0A-4054-9BA3-A4D51A22A794}"/>
              </a:ext>
            </a:extLst>
          </p:cNvPr>
          <p:cNvSpPr txBox="1"/>
          <p:nvPr/>
        </p:nvSpPr>
        <p:spPr>
          <a:xfrm>
            <a:off x="99385" y="3114587"/>
            <a:ext cx="5996611" cy="523220"/>
          </a:xfrm>
          <a:prstGeom prst="rect">
            <a:avLst/>
          </a:prstGeom>
          <a:noFill/>
          <a:ln>
            <a:solidFill>
              <a:srgbClr val="92D050"/>
            </a:solidFill>
          </a:ln>
        </p:spPr>
        <p:txBody>
          <a:bodyPr wrap="square" rtlCol="0">
            <a:spAutoFit/>
          </a:bodyPr>
          <a:lstStyle/>
          <a:p>
            <a:r>
              <a:rPr lang="en-GB" sz="1400" dirty="0"/>
              <a:t>Teachers ensure all children make progress through precision teaching and targeted intervention groups.</a:t>
            </a:r>
          </a:p>
        </p:txBody>
      </p:sp>
      <p:sp>
        <p:nvSpPr>
          <p:cNvPr id="14" name="TextBox 13">
            <a:extLst>
              <a:ext uri="{FF2B5EF4-FFF2-40B4-BE49-F238E27FC236}">
                <a16:creationId xmlns:a16="http://schemas.microsoft.com/office/drawing/2014/main" id="{B552072F-E6C4-48CF-9A3D-B52086EA2255}"/>
              </a:ext>
            </a:extLst>
          </p:cNvPr>
          <p:cNvSpPr txBox="1"/>
          <p:nvPr/>
        </p:nvSpPr>
        <p:spPr>
          <a:xfrm>
            <a:off x="6215270" y="400109"/>
            <a:ext cx="5877341" cy="307777"/>
          </a:xfrm>
          <a:prstGeom prst="rect">
            <a:avLst/>
          </a:prstGeom>
          <a:noFill/>
          <a:ln>
            <a:solidFill>
              <a:srgbClr val="92D050"/>
            </a:solidFill>
          </a:ln>
        </p:spPr>
        <p:txBody>
          <a:bodyPr wrap="square" rtlCol="0">
            <a:spAutoFit/>
          </a:bodyPr>
          <a:lstStyle/>
          <a:p>
            <a:r>
              <a:rPr lang="en-GB" sz="1400" b="1" dirty="0"/>
              <a:t>SUPPORT TO CATCH UP – In year 2 - 6</a:t>
            </a:r>
          </a:p>
        </p:txBody>
      </p:sp>
      <p:sp>
        <p:nvSpPr>
          <p:cNvPr id="15" name="TextBox 14">
            <a:extLst>
              <a:ext uri="{FF2B5EF4-FFF2-40B4-BE49-F238E27FC236}">
                <a16:creationId xmlns:a16="http://schemas.microsoft.com/office/drawing/2014/main" id="{97945C08-1B31-49AC-83D8-C4A39730BD7E}"/>
              </a:ext>
            </a:extLst>
          </p:cNvPr>
          <p:cNvSpPr txBox="1"/>
          <p:nvPr/>
        </p:nvSpPr>
        <p:spPr>
          <a:xfrm>
            <a:off x="6314659" y="972924"/>
            <a:ext cx="5877341" cy="2677656"/>
          </a:xfrm>
          <a:prstGeom prst="rect">
            <a:avLst/>
          </a:prstGeom>
          <a:noFill/>
          <a:ln>
            <a:solidFill>
              <a:srgbClr val="92D050"/>
            </a:solidFill>
          </a:ln>
        </p:spPr>
        <p:txBody>
          <a:bodyPr wrap="square" rtlCol="0">
            <a:spAutoFit/>
          </a:bodyPr>
          <a:lstStyle/>
          <a:p>
            <a:r>
              <a:rPr lang="en-GB" sz="1400" dirty="0"/>
              <a:t>While we expect the majority of pupils to have completed the Phonics programme by the end of year 1, we understand that some children may require further teaching and we will ensure that high quality phonics provision is in place for:</a:t>
            </a:r>
          </a:p>
          <a:p>
            <a:pPr marL="285750" indent="-285750">
              <a:buFontTx/>
              <a:buChar char="-"/>
            </a:pPr>
            <a:r>
              <a:rPr lang="en-GB" sz="1400" dirty="0"/>
              <a:t>Children who did not pass the phonics screening check</a:t>
            </a:r>
          </a:p>
          <a:p>
            <a:pPr marL="285750" indent="-285750">
              <a:buFontTx/>
              <a:buChar char="-"/>
            </a:pPr>
            <a:r>
              <a:rPr lang="en-GB" sz="1400" dirty="0"/>
              <a:t>Children who are new to English</a:t>
            </a:r>
          </a:p>
          <a:p>
            <a:pPr marL="285750" indent="-285750">
              <a:buFontTx/>
              <a:buChar char="-"/>
            </a:pPr>
            <a:r>
              <a:rPr lang="en-GB" sz="1400" dirty="0"/>
              <a:t>Children with SEND who are struggling with decoding</a:t>
            </a:r>
          </a:p>
          <a:p>
            <a:pPr marL="285750" indent="-285750">
              <a:buFontTx/>
              <a:buChar char="-"/>
            </a:pPr>
            <a:endParaRPr lang="en-GB" sz="1400" dirty="0"/>
          </a:p>
          <a:p>
            <a:r>
              <a:rPr lang="en-GB" sz="1400" dirty="0"/>
              <a:t>These interventions will be in a variety of formats including:</a:t>
            </a:r>
          </a:p>
          <a:p>
            <a:pPr marL="285750" indent="-285750">
              <a:buFontTx/>
              <a:buChar char="-"/>
            </a:pPr>
            <a:r>
              <a:rPr lang="en-GB" sz="1400" dirty="0"/>
              <a:t>1:1 Precision teaching sessions</a:t>
            </a:r>
          </a:p>
          <a:p>
            <a:pPr marL="285750" indent="-285750">
              <a:buFontTx/>
              <a:buChar char="-"/>
            </a:pPr>
            <a:r>
              <a:rPr lang="en-GB" sz="1400" dirty="0"/>
              <a:t>1:1 Interventions focused on blending and segmenting</a:t>
            </a:r>
          </a:p>
          <a:p>
            <a:pPr marL="285750" indent="-285750">
              <a:buFontTx/>
              <a:buChar char="-"/>
            </a:pPr>
            <a:r>
              <a:rPr lang="en-GB" sz="1400" dirty="0"/>
              <a:t>Small group interventions focused on the needs of the specific children</a:t>
            </a:r>
          </a:p>
        </p:txBody>
      </p:sp>
      <p:sp>
        <p:nvSpPr>
          <p:cNvPr id="16" name="TextBox 15">
            <a:extLst>
              <a:ext uri="{FF2B5EF4-FFF2-40B4-BE49-F238E27FC236}">
                <a16:creationId xmlns:a16="http://schemas.microsoft.com/office/drawing/2014/main" id="{605DBA6E-AE60-4A73-BF89-E1038D3FC83B}"/>
              </a:ext>
            </a:extLst>
          </p:cNvPr>
          <p:cNvSpPr txBox="1"/>
          <p:nvPr/>
        </p:nvSpPr>
        <p:spPr>
          <a:xfrm>
            <a:off x="858055" y="3797021"/>
            <a:ext cx="8865705" cy="954107"/>
          </a:xfrm>
          <a:prstGeom prst="rect">
            <a:avLst/>
          </a:prstGeom>
          <a:noFill/>
          <a:ln>
            <a:solidFill>
              <a:srgbClr val="92D050"/>
            </a:solidFill>
          </a:ln>
        </p:spPr>
        <p:txBody>
          <a:bodyPr wrap="square" rtlCol="0">
            <a:spAutoFit/>
          </a:bodyPr>
          <a:lstStyle/>
          <a:p>
            <a:r>
              <a:rPr lang="en-GB" sz="1400" dirty="0"/>
              <a:t>Children are assessed at the end of Y1 using a government test – the Phonics Screening Check.  Children are assess 1:1 by their class teacher.  Those who do not pass will continue their phonics lessons in Y2, alongside whole class reading.  This allows them to consolidate their learning and develop their confidence so they are ready to retake the test at the end of Y2.</a:t>
            </a:r>
          </a:p>
        </p:txBody>
      </p:sp>
      <p:sp>
        <p:nvSpPr>
          <p:cNvPr id="17" name="TextBox 16">
            <a:extLst>
              <a:ext uri="{FF2B5EF4-FFF2-40B4-BE49-F238E27FC236}">
                <a16:creationId xmlns:a16="http://schemas.microsoft.com/office/drawing/2014/main" id="{C283EB2A-CB9A-4E12-9622-5B2C996950EB}"/>
              </a:ext>
            </a:extLst>
          </p:cNvPr>
          <p:cNvSpPr txBox="1"/>
          <p:nvPr/>
        </p:nvSpPr>
        <p:spPr>
          <a:xfrm>
            <a:off x="1951372" y="4855298"/>
            <a:ext cx="6314667" cy="400110"/>
          </a:xfrm>
          <a:prstGeom prst="rect">
            <a:avLst/>
          </a:prstGeom>
          <a:noFill/>
        </p:spPr>
        <p:txBody>
          <a:bodyPr wrap="square" rtlCol="0">
            <a:spAutoFit/>
          </a:bodyPr>
          <a:lstStyle/>
          <a:p>
            <a:r>
              <a:rPr lang="en-GB" sz="2000" b="1" u="sng" dirty="0">
                <a:latin typeface="Bradley Hand ITC" panose="03070402050302030203" pitchFamily="66" charset="0"/>
              </a:rPr>
              <a:t>Impact –How do we know we have achieved our aims?</a:t>
            </a:r>
            <a:endParaRPr lang="en-GB" sz="2000" b="1" dirty="0"/>
          </a:p>
        </p:txBody>
      </p:sp>
      <p:sp>
        <p:nvSpPr>
          <p:cNvPr id="18" name="TextBox 17">
            <a:extLst>
              <a:ext uri="{FF2B5EF4-FFF2-40B4-BE49-F238E27FC236}">
                <a16:creationId xmlns:a16="http://schemas.microsoft.com/office/drawing/2014/main" id="{AF8E86F5-4F66-47B8-B3C0-C70ABD0A2266}"/>
              </a:ext>
            </a:extLst>
          </p:cNvPr>
          <p:cNvSpPr txBox="1"/>
          <p:nvPr/>
        </p:nvSpPr>
        <p:spPr>
          <a:xfrm>
            <a:off x="159024" y="5382786"/>
            <a:ext cx="2690193" cy="1323439"/>
          </a:xfrm>
          <a:prstGeom prst="rect">
            <a:avLst/>
          </a:prstGeom>
          <a:noFill/>
          <a:ln>
            <a:solidFill>
              <a:srgbClr val="92D050"/>
            </a:solidFill>
          </a:ln>
        </p:spPr>
        <p:txBody>
          <a:bodyPr wrap="square" rtlCol="0">
            <a:spAutoFit/>
          </a:bodyPr>
          <a:lstStyle/>
          <a:p>
            <a:r>
              <a:rPr lang="en-GB" sz="1600" dirty="0"/>
              <a:t>Children can decode, segment and blend confidently by the end of Y1 and are ready to move on from learning to read to reading to learn.</a:t>
            </a:r>
          </a:p>
        </p:txBody>
      </p:sp>
      <p:sp>
        <p:nvSpPr>
          <p:cNvPr id="19" name="TextBox 18">
            <a:extLst>
              <a:ext uri="{FF2B5EF4-FFF2-40B4-BE49-F238E27FC236}">
                <a16:creationId xmlns:a16="http://schemas.microsoft.com/office/drawing/2014/main" id="{9BE70EC5-47D0-44F4-A995-A615F685B2B0}"/>
              </a:ext>
            </a:extLst>
          </p:cNvPr>
          <p:cNvSpPr txBox="1"/>
          <p:nvPr/>
        </p:nvSpPr>
        <p:spPr>
          <a:xfrm>
            <a:off x="3571454" y="5405995"/>
            <a:ext cx="1782412" cy="1323439"/>
          </a:xfrm>
          <a:prstGeom prst="rect">
            <a:avLst/>
          </a:prstGeom>
          <a:noFill/>
          <a:ln>
            <a:solidFill>
              <a:srgbClr val="92D050"/>
            </a:solidFill>
          </a:ln>
        </p:spPr>
        <p:txBody>
          <a:bodyPr wrap="square" rtlCol="0">
            <a:spAutoFit/>
          </a:bodyPr>
          <a:lstStyle/>
          <a:p>
            <a:r>
              <a:rPr lang="en-GB" sz="1600" dirty="0"/>
              <a:t>Children feel successful in reading and are more willing to read.</a:t>
            </a:r>
          </a:p>
        </p:txBody>
      </p:sp>
      <p:sp>
        <p:nvSpPr>
          <p:cNvPr id="20" name="TextBox 19">
            <a:extLst>
              <a:ext uri="{FF2B5EF4-FFF2-40B4-BE49-F238E27FC236}">
                <a16:creationId xmlns:a16="http://schemas.microsoft.com/office/drawing/2014/main" id="{35FADD19-6AE9-449E-A13E-14F8F612ED72}"/>
              </a:ext>
            </a:extLst>
          </p:cNvPr>
          <p:cNvSpPr txBox="1"/>
          <p:nvPr/>
        </p:nvSpPr>
        <p:spPr>
          <a:xfrm>
            <a:off x="6192090" y="5382786"/>
            <a:ext cx="1782412" cy="1323439"/>
          </a:xfrm>
          <a:prstGeom prst="rect">
            <a:avLst/>
          </a:prstGeom>
          <a:noFill/>
          <a:ln>
            <a:solidFill>
              <a:srgbClr val="92D050"/>
            </a:solidFill>
          </a:ln>
        </p:spPr>
        <p:txBody>
          <a:bodyPr wrap="square" rtlCol="0">
            <a:spAutoFit/>
          </a:bodyPr>
          <a:lstStyle/>
          <a:p>
            <a:r>
              <a:rPr lang="en-GB" sz="1600" dirty="0"/>
              <a:t>The majority of children will become fluent and confident readers by the end of KS1</a:t>
            </a:r>
          </a:p>
        </p:txBody>
      </p:sp>
      <p:sp>
        <p:nvSpPr>
          <p:cNvPr id="21" name="TextBox 20">
            <a:extLst>
              <a:ext uri="{FF2B5EF4-FFF2-40B4-BE49-F238E27FC236}">
                <a16:creationId xmlns:a16="http://schemas.microsoft.com/office/drawing/2014/main" id="{EF44EF66-56F3-47EE-8D62-FE9D6649F4EC}"/>
              </a:ext>
            </a:extLst>
          </p:cNvPr>
          <p:cNvSpPr txBox="1"/>
          <p:nvPr/>
        </p:nvSpPr>
        <p:spPr>
          <a:xfrm>
            <a:off x="8832554" y="5391851"/>
            <a:ext cx="1782412" cy="1323439"/>
          </a:xfrm>
          <a:prstGeom prst="rect">
            <a:avLst/>
          </a:prstGeom>
          <a:noFill/>
          <a:ln>
            <a:solidFill>
              <a:srgbClr val="92D050"/>
            </a:solidFill>
          </a:ln>
        </p:spPr>
        <p:txBody>
          <a:bodyPr wrap="square" rtlCol="0">
            <a:spAutoFit/>
          </a:bodyPr>
          <a:lstStyle/>
          <a:p>
            <a:r>
              <a:rPr lang="en-GB" sz="1600" dirty="0"/>
              <a:t>A high number of pupils pass the phonics screening check at the end of year 1.</a:t>
            </a:r>
          </a:p>
        </p:txBody>
      </p:sp>
    </p:spTree>
    <p:extLst>
      <p:ext uri="{BB962C8B-B14F-4D97-AF65-F5344CB8AC3E}">
        <p14:creationId xmlns:p14="http://schemas.microsoft.com/office/powerpoint/2010/main" val="126370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728</Words>
  <Application>Microsoft Office PowerPoint</Application>
  <PresentationFormat>Widescreen</PresentationFormat>
  <Paragraphs>52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Bradley Hand ITC</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Katherine Housley</dc:creator>
  <cp:lastModifiedBy>Plaxtol Headteacher</cp:lastModifiedBy>
  <cp:revision>9</cp:revision>
  <dcterms:created xsi:type="dcterms:W3CDTF">2022-05-03T11:08:44Z</dcterms:created>
  <dcterms:modified xsi:type="dcterms:W3CDTF">2022-06-15T11:54:04Z</dcterms:modified>
</cp:coreProperties>
</file>