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700A0-3645-4354-8BAD-6A123BDB812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DBC4A8E-31C1-428B-AA72-B9CEBA36FC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0F53585-E598-4265-8E25-FF4374171E27}"/>
              </a:ext>
            </a:extLst>
          </p:cNvPr>
          <p:cNvSpPr>
            <a:spLocks noGrp="1"/>
          </p:cNvSpPr>
          <p:nvPr>
            <p:ph type="dt" sz="half" idx="10"/>
          </p:nvPr>
        </p:nvSpPr>
        <p:spPr/>
        <p:txBody>
          <a:bodyPr/>
          <a:lstStyle/>
          <a:p>
            <a:fld id="{6F2D445B-5494-42A3-AA32-304D0DEF0B74}" type="datetimeFigureOut">
              <a:rPr lang="en-GB" smtClean="0"/>
              <a:t>17/06/2022</a:t>
            </a:fld>
            <a:endParaRPr lang="en-GB"/>
          </a:p>
        </p:txBody>
      </p:sp>
      <p:sp>
        <p:nvSpPr>
          <p:cNvPr id="5" name="Footer Placeholder 4">
            <a:extLst>
              <a:ext uri="{FF2B5EF4-FFF2-40B4-BE49-F238E27FC236}">
                <a16:creationId xmlns:a16="http://schemas.microsoft.com/office/drawing/2014/main" id="{ADFBC942-E4B7-4301-B324-C26969E413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58DFA8-5E68-45F3-96C8-8C62EF414427}"/>
              </a:ext>
            </a:extLst>
          </p:cNvPr>
          <p:cNvSpPr>
            <a:spLocks noGrp="1"/>
          </p:cNvSpPr>
          <p:nvPr>
            <p:ph type="sldNum" sz="quarter" idx="12"/>
          </p:nvPr>
        </p:nvSpPr>
        <p:spPr/>
        <p:txBody>
          <a:bodyPr/>
          <a:lstStyle/>
          <a:p>
            <a:fld id="{C6D5E9B6-37D7-4D5D-8433-F2D4A82F0923}" type="slidenum">
              <a:rPr lang="en-GB" smtClean="0"/>
              <a:t>‹#›</a:t>
            </a:fld>
            <a:endParaRPr lang="en-GB"/>
          </a:p>
        </p:txBody>
      </p:sp>
    </p:spTree>
    <p:extLst>
      <p:ext uri="{BB962C8B-B14F-4D97-AF65-F5344CB8AC3E}">
        <p14:creationId xmlns:p14="http://schemas.microsoft.com/office/powerpoint/2010/main" val="113745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AD9C4-9812-4422-9C26-81B4345D90A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E4BE05E-F436-4E25-A2E4-25F79C802ED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007784-D746-4273-801B-B192409DB0B2}"/>
              </a:ext>
            </a:extLst>
          </p:cNvPr>
          <p:cNvSpPr>
            <a:spLocks noGrp="1"/>
          </p:cNvSpPr>
          <p:nvPr>
            <p:ph type="dt" sz="half" idx="10"/>
          </p:nvPr>
        </p:nvSpPr>
        <p:spPr/>
        <p:txBody>
          <a:bodyPr/>
          <a:lstStyle/>
          <a:p>
            <a:fld id="{6F2D445B-5494-42A3-AA32-304D0DEF0B74}" type="datetimeFigureOut">
              <a:rPr lang="en-GB" smtClean="0"/>
              <a:t>17/06/2022</a:t>
            </a:fld>
            <a:endParaRPr lang="en-GB"/>
          </a:p>
        </p:txBody>
      </p:sp>
      <p:sp>
        <p:nvSpPr>
          <p:cNvPr id="5" name="Footer Placeholder 4">
            <a:extLst>
              <a:ext uri="{FF2B5EF4-FFF2-40B4-BE49-F238E27FC236}">
                <a16:creationId xmlns:a16="http://schemas.microsoft.com/office/drawing/2014/main" id="{B2D2B0B3-ECEA-41BB-B98E-53C5B45257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4110E9-A6E8-4FC0-8976-EC9E4FD98FE3}"/>
              </a:ext>
            </a:extLst>
          </p:cNvPr>
          <p:cNvSpPr>
            <a:spLocks noGrp="1"/>
          </p:cNvSpPr>
          <p:nvPr>
            <p:ph type="sldNum" sz="quarter" idx="12"/>
          </p:nvPr>
        </p:nvSpPr>
        <p:spPr/>
        <p:txBody>
          <a:bodyPr/>
          <a:lstStyle/>
          <a:p>
            <a:fld id="{C6D5E9B6-37D7-4D5D-8433-F2D4A82F0923}" type="slidenum">
              <a:rPr lang="en-GB" smtClean="0"/>
              <a:t>‹#›</a:t>
            </a:fld>
            <a:endParaRPr lang="en-GB"/>
          </a:p>
        </p:txBody>
      </p:sp>
    </p:spTree>
    <p:extLst>
      <p:ext uri="{BB962C8B-B14F-4D97-AF65-F5344CB8AC3E}">
        <p14:creationId xmlns:p14="http://schemas.microsoft.com/office/powerpoint/2010/main" val="2259981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18030-56BF-4FD2-A080-7AE13D468E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51805BD-5D21-413C-83FC-837A76166F4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24BC2ED-6357-4C1F-90C1-8A690E94E540}"/>
              </a:ext>
            </a:extLst>
          </p:cNvPr>
          <p:cNvSpPr>
            <a:spLocks noGrp="1"/>
          </p:cNvSpPr>
          <p:nvPr>
            <p:ph type="dt" sz="half" idx="10"/>
          </p:nvPr>
        </p:nvSpPr>
        <p:spPr/>
        <p:txBody>
          <a:bodyPr/>
          <a:lstStyle/>
          <a:p>
            <a:fld id="{6F2D445B-5494-42A3-AA32-304D0DEF0B74}" type="datetimeFigureOut">
              <a:rPr lang="en-GB" smtClean="0"/>
              <a:t>17/06/2022</a:t>
            </a:fld>
            <a:endParaRPr lang="en-GB"/>
          </a:p>
        </p:txBody>
      </p:sp>
      <p:sp>
        <p:nvSpPr>
          <p:cNvPr id="5" name="Footer Placeholder 4">
            <a:extLst>
              <a:ext uri="{FF2B5EF4-FFF2-40B4-BE49-F238E27FC236}">
                <a16:creationId xmlns:a16="http://schemas.microsoft.com/office/drawing/2014/main" id="{B94156D9-441F-4C2E-8CEA-0142ABAECD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6BEB3-76B0-4439-B5B2-9359187D6C1F}"/>
              </a:ext>
            </a:extLst>
          </p:cNvPr>
          <p:cNvSpPr>
            <a:spLocks noGrp="1"/>
          </p:cNvSpPr>
          <p:nvPr>
            <p:ph type="sldNum" sz="quarter" idx="12"/>
          </p:nvPr>
        </p:nvSpPr>
        <p:spPr/>
        <p:txBody>
          <a:bodyPr/>
          <a:lstStyle/>
          <a:p>
            <a:fld id="{C6D5E9B6-37D7-4D5D-8433-F2D4A82F0923}" type="slidenum">
              <a:rPr lang="en-GB" smtClean="0"/>
              <a:t>‹#›</a:t>
            </a:fld>
            <a:endParaRPr lang="en-GB"/>
          </a:p>
        </p:txBody>
      </p:sp>
    </p:spTree>
    <p:extLst>
      <p:ext uri="{BB962C8B-B14F-4D97-AF65-F5344CB8AC3E}">
        <p14:creationId xmlns:p14="http://schemas.microsoft.com/office/powerpoint/2010/main" val="2860507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B66BD-4309-4D10-AF63-072A1D53B52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46668DE-2328-42C5-AE52-9F20DFC4DCD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BB54B8F-597B-4679-AB51-8F1435C0771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77817FC-0515-44D9-9476-2E27DA4E6EC9}"/>
              </a:ext>
            </a:extLst>
          </p:cNvPr>
          <p:cNvSpPr>
            <a:spLocks noGrp="1"/>
          </p:cNvSpPr>
          <p:nvPr>
            <p:ph type="dt" sz="half" idx="10"/>
          </p:nvPr>
        </p:nvSpPr>
        <p:spPr/>
        <p:txBody>
          <a:bodyPr/>
          <a:lstStyle/>
          <a:p>
            <a:fld id="{6F2D445B-5494-42A3-AA32-304D0DEF0B74}" type="datetimeFigureOut">
              <a:rPr lang="en-GB" smtClean="0"/>
              <a:t>17/06/2022</a:t>
            </a:fld>
            <a:endParaRPr lang="en-GB"/>
          </a:p>
        </p:txBody>
      </p:sp>
      <p:sp>
        <p:nvSpPr>
          <p:cNvPr id="6" name="Footer Placeholder 5">
            <a:extLst>
              <a:ext uri="{FF2B5EF4-FFF2-40B4-BE49-F238E27FC236}">
                <a16:creationId xmlns:a16="http://schemas.microsoft.com/office/drawing/2014/main" id="{0D7CDE8D-DDD5-4FE7-AC5F-9FC24209E7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1E3939-24D0-46E4-9CAC-C227A62CFC49}"/>
              </a:ext>
            </a:extLst>
          </p:cNvPr>
          <p:cNvSpPr>
            <a:spLocks noGrp="1"/>
          </p:cNvSpPr>
          <p:nvPr>
            <p:ph type="sldNum" sz="quarter" idx="12"/>
          </p:nvPr>
        </p:nvSpPr>
        <p:spPr/>
        <p:txBody>
          <a:bodyPr/>
          <a:lstStyle/>
          <a:p>
            <a:fld id="{C6D5E9B6-37D7-4D5D-8433-F2D4A82F0923}" type="slidenum">
              <a:rPr lang="en-GB" smtClean="0"/>
              <a:t>‹#›</a:t>
            </a:fld>
            <a:endParaRPr lang="en-GB"/>
          </a:p>
        </p:txBody>
      </p:sp>
    </p:spTree>
    <p:extLst>
      <p:ext uri="{BB962C8B-B14F-4D97-AF65-F5344CB8AC3E}">
        <p14:creationId xmlns:p14="http://schemas.microsoft.com/office/powerpoint/2010/main" val="1489882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B9D37-46FE-4C06-AC5D-BE0146B0AB8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A0DFE56-7BFE-4FA9-B592-CB1216F225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8A53AF5-A9F1-496C-9FEB-B2FA8B2D771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F8B4AE6-959C-4051-ADD5-0F63803EE2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99A719D-4569-4760-9CF9-0DC32570EA4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DA2A82E-5028-474C-8F64-476D5350F8D2}"/>
              </a:ext>
            </a:extLst>
          </p:cNvPr>
          <p:cNvSpPr>
            <a:spLocks noGrp="1"/>
          </p:cNvSpPr>
          <p:nvPr>
            <p:ph type="dt" sz="half" idx="10"/>
          </p:nvPr>
        </p:nvSpPr>
        <p:spPr/>
        <p:txBody>
          <a:bodyPr/>
          <a:lstStyle/>
          <a:p>
            <a:fld id="{6F2D445B-5494-42A3-AA32-304D0DEF0B74}" type="datetimeFigureOut">
              <a:rPr lang="en-GB" smtClean="0"/>
              <a:t>17/06/2022</a:t>
            </a:fld>
            <a:endParaRPr lang="en-GB"/>
          </a:p>
        </p:txBody>
      </p:sp>
      <p:sp>
        <p:nvSpPr>
          <p:cNvPr id="8" name="Footer Placeholder 7">
            <a:extLst>
              <a:ext uri="{FF2B5EF4-FFF2-40B4-BE49-F238E27FC236}">
                <a16:creationId xmlns:a16="http://schemas.microsoft.com/office/drawing/2014/main" id="{8882C1A6-45A9-4935-A344-207C5D19D7C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41BAF01-E610-42AD-B7A3-D5D267FDD59A}"/>
              </a:ext>
            </a:extLst>
          </p:cNvPr>
          <p:cNvSpPr>
            <a:spLocks noGrp="1"/>
          </p:cNvSpPr>
          <p:nvPr>
            <p:ph type="sldNum" sz="quarter" idx="12"/>
          </p:nvPr>
        </p:nvSpPr>
        <p:spPr/>
        <p:txBody>
          <a:bodyPr/>
          <a:lstStyle/>
          <a:p>
            <a:fld id="{C6D5E9B6-37D7-4D5D-8433-F2D4A82F0923}" type="slidenum">
              <a:rPr lang="en-GB" smtClean="0"/>
              <a:t>‹#›</a:t>
            </a:fld>
            <a:endParaRPr lang="en-GB"/>
          </a:p>
        </p:txBody>
      </p:sp>
    </p:spTree>
    <p:extLst>
      <p:ext uri="{BB962C8B-B14F-4D97-AF65-F5344CB8AC3E}">
        <p14:creationId xmlns:p14="http://schemas.microsoft.com/office/powerpoint/2010/main" val="2124169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BE8EF-E1DB-4FF4-BB2A-F7E62EED3C9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486CF8C-4997-4F8C-A7E5-76D5402129D7}"/>
              </a:ext>
            </a:extLst>
          </p:cNvPr>
          <p:cNvSpPr>
            <a:spLocks noGrp="1"/>
          </p:cNvSpPr>
          <p:nvPr>
            <p:ph type="dt" sz="half" idx="10"/>
          </p:nvPr>
        </p:nvSpPr>
        <p:spPr/>
        <p:txBody>
          <a:bodyPr/>
          <a:lstStyle/>
          <a:p>
            <a:fld id="{6F2D445B-5494-42A3-AA32-304D0DEF0B74}" type="datetimeFigureOut">
              <a:rPr lang="en-GB" smtClean="0"/>
              <a:t>17/06/2022</a:t>
            </a:fld>
            <a:endParaRPr lang="en-GB"/>
          </a:p>
        </p:txBody>
      </p:sp>
      <p:sp>
        <p:nvSpPr>
          <p:cNvPr id="4" name="Footer Placeholder 3">
            <a:extLst>
              <a:ext uri="{FF2B5EF4-FFF2-40B4-BE49-F238E27FC236}">
                <a16:creationId xmlns:a16="http://schemas.microsoft.com/office/drawing/2014/main" id="{E4EE5B72-7ECF-4B2F-ADEF-1C20A6AB5FC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0D5CAEE-3638-4A29-954B-99ED8C3220F1}"/>
              </a:ext>
            </a:extLst>
          </p:cNvPr>
          <p:cNvSpPr>
            <a:spLocks noGrp="1"/>
          </p:cNvSpPr>
          <p:nvPr>
            <p:ph type="sldNum" sz="quarter" idx="12"/>
          </p:nvPr>
        </p:nvSpPr>
        <p:spPr/>
        <p:txBody>
          <a:bodyPr/>
          <a:lstStyle/>
          <a:p>
            <a:fld id="{C6D5E9B6-37D7-4D5D-8433-F2D4A82F0923}" type="slidenum">
              <a:rPr lang="en-GB" smtClean="0"/>
              <a:t>‹#›</a:t>
            </a:fld>
            <a:endParaRPr lang="en-GB"/>
          </a:p>
        </p:txBody>
      </p:sp>
    </p:spTree>
    <p:extLst>
      <p:ext uri="{BB962C8B-B14F-4D97-AF65-F5344CB8AC3E}">
        <p14:creationId xmlns:p14="http://schemas.microsoft.com/office/powerpoint/2010/main" val="3958864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6A91E20-709F-48EB-ABC5-092FDD57EBC2}"/>
              </a:ext>
            </a:extLst>
          </p:cNvPr>
          <p:cNvSpPr>
            <a:spLocks noGrp="1"/>
          </p:cNvSpPr>
          <p:nvPr>
            <p:ph type="dt" sz="half" idx="10"/>
          </p:nvPr>
        </p:nvSpPr>
        <p:spPr/>
        <p:txBody>
          <a:bodyPr/>
          <a:lstStyle/>
          <a:p>
            <a:fld id="{6F2D445B-5494-42A3-AA32-304D0DEF0B74}" type="datetimeFigureOut">
              <a:rPr lang="en-GB" smtClean="0"/>
              <a:t>17/06/2022</a:t>
            </a:fld>
            <a:endParaRPr lang="en-GB"/>
          </a:p>
        </p:txBody>
      </p:sp>
      <p:sp>
        <p:nvSpPr>
          <p:cNvPr id="3" name="Footer Placeholder 2">
            <a:extLst>
              <a:ext uri="{FF2B5EF4-FFF2-40B4-BE49-F238E27FC236}">
                <a16:creationId xmlns:a16="http://schemas.microsoft.com/office/drawing/2014/main" id="{4AB15B66-4792-4334-888D-58FE7E68D50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D3F679F-27D2-4E6D-9949-1761D6090972}"/>
              </a:ext>
            </a:extLst>
          </p:cNvPr>
          <p:cNvSpPr>
            <a:spLocks noGrp="1"/>
          </p:cNvSpPr>
          <p:nvPr>
            <p:ph type="sldNum" sz="quarter" idx="12"/>
          </p:nvPr>
        </p:nvSpPr>
        <p:spPr/>
        <p:txBody>
          <a:bodyPr/>
          <a:lstStyle/>
          <a:p>
            <a:fld id="{C6D5E9B6-37D7-4D5D-8433-F2D4A82F0923}" type="slidenum">
              <a:rPr lang="en-GB" smtClean="0"/>
              <a:t>‹#›</a:t>
            </a:fld>
            <a:endParaRPr lang="en-GB"/>
          </a:p>
        </p:txBody>
      </p:sp>
    </p:spTree>
    <p:extLst>
      <p:ext uri="{BB962C8B-B14F-4D97-AF65-F5344CB8AC3E}">
        <p14:creationId xmlns:p14="http://schemas.microsoft.com/office/powerpoint/2010/main" val="1983026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ECFFA-DF4A-48A3-9614-91CF9A91A36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972F407-E3BD-46D9-84CE-FABF5131E3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6B99635-D023-4A40-B0D8-AFD72190B7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4C1E3A6-2D44-445F-B0B2-B341581E2BE9}"/>
              </a:ext>
            </a:extLst>
          </p:cNvPr>
          <p:cNvSpPr>
            <a:spLocks noGrp="1"/>
          </p:cNvSpPr>
          <p:nvPr>
            <p:ph type="dt" sz="half" idx="10"/>
          </p:nvPr>
        </p:nvSpPr>
        <p:spPr/>
        <p:txBody>
          <a:bodyPr/>
          <a:lstStyle/>
          <a:p>
            <a:fld id="{6F2D445B-5494-42A3-AA32-304D0DEF0B74}" type="datetimeFigureOut">
              <a:rPr lang="en-GB" smtClean="0"/>
              <a:t>17/06/2022</a:t>
            </a:fld>
            <a:endParaRPr lang="en-GB"/>
          </a:p>
        </p:txBody>
      </p:sp>
      <p:sp>
        <p:nvSpPr>
          <p:cNvPr id="6" name="Footer Placeholder 5">
            <a:extLst>
              <a:ext uri="{FF2B5EF4-FFF2-40B4-BE49-F238E27FC236}">
                <a16:creationId xmlns:a16="http://schemas.microsoft.com/office/drawing/2014/main" id="{294A4BF8-D485-45D4-ACB8-5D5F18002F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28CDAB-17B2-4C79-A6AB-7DDE2F45C8CD}"/>
              </a:ext>
            </a:extLst>
          </p:cNvPr>
          <p:cNvSpPr>
            <a:spLocks noGrp="1"/>
          </p:cNvSpPr>
          <p:nvPr>
            <p:ph type="sldNum" sz="quarter" idx="12"/>
          </p:nvPr>
        </p:nvSpPr>
        <p:spPr/>
        <p:txBody>
          <a:bodyPr/>
          <a:lstStyle/>
          <a:p>
            <a:fld id="{C6D5E9B6-37D7-4D5D-8433-F2D4A82F0923}" type="slidenum">
              <a:rPr lang="en-GB" smtClean="0"/>
              <a:t>‹#›</a:t>
            </a:fld>
            <a:endParaRPr lang="en-GB"/>
          </a:p>
        </p:txBody>
      </p:sp>
    </p:spTree>
    <p:extLst>
      <p:ext uri="{BB962C8B-B14F-4D97-AF65-F5344CB8AC3E}">
        <p14:creationId xmlns:p14="http://schemas.microsoft.com/office/powerpoint/2010/main" val="39754556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71F37-06D2-46B9-B140-A0DBE98AFC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F8686E0-1915-45CE-BDAD-1B14E6B6C17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CA32DD-A991-4442-B0FB-D63BF6CCC2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6E0BE11-4F4C-4256-BDDC-FDC5DD1E58E9}"/>
              </a:ext>
            </a:extLst>
          </p:cNvPr>
          <p:cNvSpPr>
            <a:spLocks noGrp="1"/>
          </p:cNvSpPr>
          <p:nvPr>
            <p:ph type="dt" sz="half" idx="10"/>
          </p:nvPr>
        </p:nvSpPr>
        <p:spPr/>
        <p:txBody>
          <a:bodyPr/>
          <a:lstStyle/>
          <a:p>
            <a:fld id="{6F2D445B-5494-42A3-AA32-304D0DEF0B74}" type="datetimeFigureOut">
              <a:rPr lang="en-GB" smtClean="0"/>
              <a:t>17/06/2022</a:t>
            </a:fld>
            <a:endParaRPr lang="en-GB"/>
          </a:p>
        </p:txBody>
      </p:sp>
      <p:sp>
        <p:nvSpPr>
          <p:cNvPr id="6" name="Footer Placeholder 5">
            <a:extLst>
              <a:ext uri="{FF2B5EF4-FFF2-40B4-BE49-F238E27FC236}">
                <a16:creationId xmlns:a16="http://schemas.microsoft.com/office/drawing/2014/main" id="{F6038B18-C09C-408F-97B1-7CD1ADCD51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94C0E1-7794-4E4D-8739-E3F82691CD44}"/>
              </a:ext>
            </a:extLst>
          </p:cNvPr>
          <p:cNvSpPr>
            <a:spLocks noGrp="1"/>
          </p:cNvSpPr>
          <p:nvPr>
            <p:ph type="sldNum" sz="quarter" idx="12"/>
          </p:nvPr>
        </p:nvSpPr>
        <p:spPr/>
        <p:txBody>
          <a:bodyPr/>
          <a:lstStyle/>
          <a:p>
            <a:fld id="{C6D5E9B6-37D7-4D5D-8433-F2D4A82F0923}" type="slidenum">
              <a:rPr lang="en-GB" smtClean="0"/>
              <a:t>‹#›</a:t>
            </a:fld>
            <a:endParaRPr lang="en-GB"/>
          </a:p>
        </p:txBody>
      </p:sp>
    </p:spTree>
    <p:extLst>
      <p:ext uri="{BB962C8B-B14F-4D97-AF65-F5344CB8AC3E}">
        <p14:creationId xmlns:p14="http://schemas.microsoft.com/office/powerpoint/2010/main" val="2387233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C1FA6-3669-4443-A081-9931B75FDBB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EB897F-C9F2-491B-87B8-FC8265EF856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E8B87E-3279-4453-8B62-43AB83374643}"/>
              </a:ext>
            </a:extLst>
          </p:cNvPr>
          <p:cNvSpPr>
            <a:spLocks noGrp="1"/>
          </p:cNvSpPr>
          <p:nvPr>
            <p:ph type="dt" sz="half" idx="10"/>
          </p:nvPr>
        </p:nvSpPr>
        <p:spPr/>
        <p:txBody>
          <a:bodyPr/>
          <a:lstStyle/>
          <a:p>
            <a:fld id="{6F2D445B-5494-42A3-AA32-304D0DEF0B74}" type="datetimeFigureOut">
              <a:rPr lang="en-GB" smtClean="0"/>
              <a:t>17/06/2022</a:t>
            </a:fld>
            <a:endParaRPr lang="en-GB"/>
          </a:p>
        </p:txBody>
      </p:sp>
      <p:sp>
        <p:nvSpPr>
          <p:cNvPr id="5" name="Footer Placeholder 4">
            <a:extLst>
              <a:ext uri="{FF2B5EF4-FFF2-40B4-BE49-F238E27FC236}">
                <a16:creationId xmlns:a16="http://schemas.microsoft.com/office/drawing/2014/main" id="{648A85A7-1715-4DE2-9C94-1572038734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700851-65F5-410C-92D3-067B2E47EFD3}"/>
              </a:ext>
            </a:extLst>
          </p:cNvPr>
          <p:cNvSpPr>
            <a:spLocks noGrp="1"/>
          </p:cNvSpPr>
          <p:nvPr>
            <p:ph type="sldNum" sz="quarter" idx="12"/>
          </p:nvPr>
        </p:nvSpPr>
        <p:spPr/>
        <p:txBody>
          <a:bodyPr/>
          <a:lstStyle/>
          <a:p>
            <a:fld id="{C6D5E9B6-37D7-4D5D-8433-F2D4A82F0923}" type="slidenum">
              <a:rPr lang="en-GB" smtClean="0"/>
              <a:t>‹#›</a:t>
            </a:fld>
            <a:endParaRPr lang="en-GB"/>
          </a:p>
        </p:txBody>
      </p:sp>
    </p:spTree>
    <p:extLst>
      <p:ext uri="{BB962C8B-B14F-4D97-AF65-F5344CB8AC3E}">
        <p14:creationId xmlns:p14="http://schemas.microsoft.com/office/powerpoint/2010/main" val="2791993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746545F-A41B-48D6-A526-20FB6E8B63D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DEE4928-DE1B-4ED3-A09A-5EEF79FD97B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743E81-967F-4A8D-B484-628B91EA19FA}"/>
              </a:ext>
            </a:extLst>
          </p:cNvPr>
          <p:cNvSpPr>
            <a:spLocks noGrp="1"/>
          </p:cNvSpPr>
          <p:nvPr>
            <p:ph type="dt" sz="half" idx="10"/>
          </p:nvPr>
        </p:nvSpPr>
        <p:spPr/>
        <p:txBody>
          <a:bodyPr/>
          <a:lstStyle/>
          <a:p>
            <a:fld id="{6F2D445B-5494-42A3-AA32-304D0DEF0B74}" type="datetimeFigureOut">
              <a:rPr lang="en-GB" smtClean="0"/>
              <a:t>17/06/2022</a:t>
            </a:fld>
            <a:endParaRPr lang="en-GB"/>
          </a:p>
        </p:txBody>
      </p:sp>
      <p:sp>
        <p:nvSpPr>
          <p:cNvPr id="5" name="Footer Placeholder 4">
            <a:extLst>
              <a:ext uri="{FF2B5EF4-FFF2-40B4-BE49-F238E27FC236}">
                <a16:creationId xmlns:a16="http://schemas.microsoft.com/office/drawing/2014/main" id="{285E5A2E-10A4-4C06-9074-3AA500FA6A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4486D9-6D25-4DC5-86F7-A82F664C5DD6}"/>
              </a:ext>
            </a:extLst>
          </p:cNvPr>
          <p:cNvSpPr>
            <a:spLocks noGrp="1"/>
          </p:cNvSpPr>
          <p:nvPr>
            <p:ph type="sldNum" sz="quarter" idx="12"/>
          </p:nvPr>
        </p:nvSpPr>
        <p:spPr/>
        <p:txBody>
          <a:bodyPr/>
          <a:lstStyle/>
          <a:p>
            <a:fld id="{C6D5E9B6-37D7-4D5D-8433-F2D4A82F0923}" type="slidenum">
              <a:rPr lang="en-GB" smtClean="0"/>
              <a:t>‹#›</a:t>
            </a:fld>
            <a:endParaRPr lang="en-GB"/>
          </a:p>
        </p:txBody>
      </p:sp>
    </p:spTree>
    <p:extLst>
      <p:ext uri="{BB962C8B-B14F-4D97-AF65-F5344CB8AC3E}">
        <p14:creationId xmlns:p14="http://schemas.microsoft.com/office/powerpoint/2010/main" val="3023984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C28806-60D1-4FE2-9CC9-6EFF6D8310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3EABF6-F93E-4C62-AC39-9CA7344E4B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DD0994-4AB7-41B8-B048-9D1385FC61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2D445B-5494-42A3-AA32-304D0DEF0B74}" type="datetimeFigureOut">
              <a:rPr lang="en-GB" smtClean="0"/>
              <a:t>17/06/2022</a:t>
            </a:fld>
            <a:endParaRPr lang="en-GB"/>
          </a:p>
        </p:txBody>
      </p:sp>
      <p:sp>
        <p:nvSpPr>
          <p:cNvPr id="5" name="Footer Placeholder 4">
            <a:extLst>
              <a:ext uri="{FF2B5EF4-FFF2-40B4-BE49-F238E27FC236}">
                <a16:creationId xmlns:a16="http://schemas.microsoft.com/office/drawing/2014/main" id="{276C63EB-13B0-4EDB-ADA4-BF5BEBFF57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EAF2C8C-4CD5-4231-99E1-7F3CBAF685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D5E9B6-37D7-4D5D-8433-F2D4A82F0923}" type="slidenum">
              <a:rPr lang="en-GB" smtClean="0"/>
              <a:t>‹#›</a:t>
            </a:fld>
            <a:endParaRPr lang="en-GB"/>
          </a:p>
        </p:txBody>
      </p:sp>
    </p:spTree>
    <p:extLst>
      <p:ext uri="{BB962C8B-B14F-4D97-AF65-F5344CB8AC3E}">
        <p14:creationId xmlns:p14="http://schemas.microsoft.com/office/powerpoint/2010/main" val="3270469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4BFE964-98F6-4665-BB3E-7C5DA6EE0CAF}"/>
              </a:ext>
            </a:extLst>
          </p:cNvPr>
          <p:cNvSpPr txBox="1"/>
          <p:nvPr/>
        </p:nvSpPr>
        <p:spPr>
          <a:xfrm>
            <a:off x="0" y="-31375"/>
            <a:ext cx="11158331" cy="584775"/>
          </a:xfrm>
          <a:prstGeom prst="rect">
            <a:avLst/>
          </a:prstGeom>
          <a:noFill/>
        </p:spPr>
        <p:txBody>
          <a:bodyPr wrap="square" rtlCol="0">
            <a:spAutoFit/>
          </a:bodyPr>
          <a:lstStyle/>
          <a:p>
            <a:r>
              <a:rPr lang="en-GB" sz="3200" b="1" dirty="0"/>
              <a:t>READING  </a:t>
            </a:r>
            <a:r>
              <a:rPr lang="en-GB" sz="1600" b="1" dirty="0"/>
              <a:t>At Plaxtol we believe that reading is essential to success and reading is put at the heart of our curriculum.</a:t>
            </a:r>
          </a:p>
        </p:txBody>
      </p:sp>
      <p:sp>
        <p:nvSpPr>
          <p:cNvPr id="5" name="TextBox 4">
            <a:extLst>
              <a:ext uri="{FF2B5EF4-FFF2-40B4-BE49-F238E27FC236}">
                <a16:creationId xmlns:a16="http://schemas.microsoft.com/office/drawing/2014/main" id="{5E2D3F83-7595-429C-BA2F-C5FED14FF172}"/>
              </a:ext>
            </a:extLst>
          </p:cNvPr>
          <p:cNvSpPr txBox="1"/>
          <p:nvPr/>
        </p:nvSpPr>
        <p:spPr>
          <a:xfrm>
            <a:off x="-1" y="489443"/>
            <a:ext cx="2822713" cy="400110"/>
          </a:xfrm>
          <a:prstGeom prst="rect">
            <a:avLst/>
          </a:prstGeom>
          <a:noFill/>
        </p:spPr>
        <p:txBody>
          <a:bodyPr wrap="square" rtlCol="0">
            <a:spAutoFit/>
          </a:bodyPr>
          <a:lstStyle/>
          <a:p>
            <a:r>
              <a:rPr lang="en-GB" sz="2000" b="1" u="sng" dirty="0">
                <a:latin typeface="Bradley Hand ITC" panose="03070402050302030203" pitchFamily="66" charset="0"/>
              </a:rPr>
              <a:t>Intent – our aims are to</a:t>
            </a:r>
            <a:r>
              <a:rPr lang="en-GB" sz="2000" b="1" dirty="0"/>
              <a:t>:</a:t>
            </a:r>
          </a:p>
        </p:txBody>
      </p:sp>
      <p:sp>
        <p:nvSpPr>
          <p:cNvPr id="6" name="TextBox 5">
            <a:extLst>
              <a:ext uri="{FF2B5EF4-FFF2-40B4-BE49-F238E27FC236}">
                <a16:creationId xmlns:a16="http://schemas.microsoft.com/office/drawing/2014/main" id="{D7F63AC1-0356-4ECA-9116-DE170A672A40}"/>
              </a:ext>
            </a:extLst>
          </p:cNvPr>
          <p:cNvSpPr txBox="1"/>
          <p:nvPr/>
        </p:nvSpPr>
        <p:spPr>
          <a:xfrm>
            <a:off x="53009" y="832917"/>
            <a:ext cx="2584174" cy="954107"/>
          </a:xfrm>
          <a:prstGeom prst="rect">
            <a:avLst/>
          </a:prstGeom>
          <a:noFill/>
          <a:ln>
            <a:solidFill>
              <a:srgbClr val="92D050"/>
            </a:solidFill>
          </a:ln>
        </p:spPr>
        <p:txBody>
          <a:bodyPr wrap="square" rtlCol="0">
            <a:spAutoFit/>
          </a:bodyPr>
          <a:lstStyle/>
          <a:p>
            <a:r>
              <a:rPr lang="en-GB" sz="1400" dirty="0"/>
              <a:t>Create a love of reading by engaging with a wide range of literature, non-fiction and poetry.</a:t>
            </a:r>
          </a:p>
        </p:txBody>
      </p:sp>
      <p:cxnSp>
        <p:nvCxnSpPr>
          <p:cNvPr id="8" name="Straight Connector 7">
            <a:extLst>
              <a:ext uri="{FF2B5EF4-FFF2-40B4-BE49-F238E27FC236}">
                <a16:creationId xmlns:a16="http://schemas.microsoft.com/office/drawing/2014/main" id="{76162211-31B9-470D-A307-B4DEFC01DD2C}"/>
              </a:ext>
            </a:extLst>
          </p:cNvPr>
          <p:cNvCxnSpPr>
            <a:cxnSpLocks/>
            <a:stCxn id="6" idx="3"/>
          </p:cNvCxnSpPr>
          <p:nvPr/>
        </p:nvCxnSpPr>
        <p:spPr>
          <a:xfrm>
            <a:off x="2637183" y="1309971"/>
            <a:ext cx="450574"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3F1F7D7F-BF54-44BA-A97F-64BBA2416998}"/>
              </a:ext>
            </a:extLst>
          </p:cNvPr>
          <p:cNvSpPr txBox="1"/>
          <p:nvPr/>
        </p:nvSpPr>
        <p:spPr>
          <a:xfrm>
            <a:off x="3061254" y="784808"/>
            <a:ext cx="1775791" cy="738664"/>
          </a:xfrm>
          <a:prstGeom prst="rect">
            <a:avLst/>
          </a:prstGeom>
          <a:noFill/>
          <a:ln>
            <a:solidFill>
              <a:srgbClr val="92D050"/>
            </a:solidFill>
          </a:ln>
        </p:spPr>
        <p:txBody>
          <a:bodyPr wrap="square" rtlCol="0">
            <a:spAutoFit/>
          </a:bodyPr>
          <a:lstStyle/>
          <a:p>
            <a:r>
              <a:rPr lang="en-GB" sz="1400" dirty="0"/>
              <a:t>Ensure children can read confidently with good understanding</a:t>
            </a:r>
          </a:p>
        </p:txBody>
      </p:sp>
      <p:cxnSp>
        <p:nvCxnSpPr>
          <p:cNvPr id="10" name="Straight Connector 9">
            <a:extLst>
              <a:ext uri="{FF2B5EF4-FFF2-40B4-BE49-F238E27FC236}">
                <a16:creationId xmlns:a16="http://schemas.microsoft.com/office/drawing/2014/main" id="{E3827955-B79C-4074-81AA-E92F6A1CF507}"/>
              </a:ext>
            </a:extLst>
          </p:cNvPr>
          <p:cNvCxnSpPr/>
          <p:nvPr/>
        </p:nvCxnSpPr>
        <p:spPr>
          <a:xfrm>
            <a:off x="4863551" y="1283204"/>
            <a:ext cx="450574" cy="9435"/>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3FA2A995-4D00-407C-8E88-25F1A02BCA5C}"/>
              </a:ext>
            </a:extLst>
          </p:cNvPr>
          <p:cNvSpPr txBox="1"/>
          <p:nvPr/>
        </p:nvSpPr>
        <p:spPr>
          <a:xfrm>
            <a:off x="5314122" y="832917"/>
            <a:ext cx="1563755" cy="954107"/>
          </a:xfrm>
          <a:prstGeom prst="rect">
            <a:avLst/>
          </a:prstGeom>
          <a:noFill/>
          <a:ln>
            <a:solidFill>
              <a:srgbClr val="92D050"/>
            </a:solidFill>
          </a:ln>
        </p:spPr>
        <p:txBody>
          <a:bodyPr wrap="square" rtlCol="0">
            <a:spAutoFit/>
          </a:bodyPr>
          <a:lstStyle/>
          <a:p>
            <a:r>
              <a:rPr lang="en-GB" sz="1400" dirty="0"/>
              <a:t>Promote opportunities for reading for pleasure</a:t>
            </a:r>
          </a:p>
        </p:txBody>
      </p:sp>
      <p:cxnSp>
        <p:nvCxnSpPr>
          <p:cNvPr id="12" name="Straight Connector 11">
            <a:extLst>
              <a:ext uri="{FF2B5EF4-FFF2-40B4-BE49-F238E27FC236}">
                <a16:creationId xmlns:a16="http://schemas.microsoft.com/office/drawing/2014/main" id="{4D82C711-0E95-4481-B8B0-C8DADB56A884}"/>
              </a:ext>
            </a:extLst>
          </p:cNvPr>
          <p:cNvCxnSpPr/>
          <p:nvPr/>
        </p:nvCxnSpPr>
        <p:spPr>
          <a:xfrm>
            <a:off x="6904380" y="1334672"/>
            <a:ext cx="450574" cy="9435"/>
          </a:xfrm>
          <a:prstGeom prst="line">
            <a:avLst/>
          </a:prstGeom>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DC42BA27-98ED-4054-A97F-8740BFC7DC57}"/>
              </a:ext>
            </a:extLst>
          </p:cNvPr>
          <p:cNvSpPr txBox="1"/>
          <p:nvPr/>
        </p:nvSpPr>
        <p:spPr>
          <a:xfrm>
            <a:off x="7407966" y="784808"/>
            <a:ext cx="1775791" cy="1169551"/>
          </a:xfrm>
          <a:prstGeom prst="rect">
            <a:avLst/>
          </a:prstGeom>
          <a:noFill/>
          <a:ln>
            <a:solidFill>
              <a:srgbClr val="92D050"/>
            </a:solidFill>
          </a:ln>
        </p:spPr>
        <p:txBody>
          <a:bodyPr wrap="square" rtlCol="0">
            <a:spAutoFit/>
          </a:bodyPr>
          <a:lstStyle/>
          <a:p>
            <a:r>
              <a:rPr lang="en-GB" sz="1400" dirty="0"/>
              <a:t>Ensure pupils have chances to use their reading skills to access the wider curriculum</a:t>
            </a:r>
          </a:p>
        </p:txBody>
      </p:sp>
      <p:cxnSp>
        <p:nvCxnSpPr>
          <p:cNvPr id="14" name="Straight Connector 13">
            <a:extLst>
              <a:ext uri="{FF2B5EF4-FFF2-40B4-BE49-F238E27FC236}">
                <a16:creationId xmlns:a16="http://schemas.microsoft.com/office/drawing/2014/main" id="{F86A0623-E8D6-4447-A1D8-90A3FDEEDA79}"/>
              </a:ext>
            </a:extLst>
          </p:cNvPr>
          <p:cNvCxnSpPr/>
          <p:nvPr/>
        </p:nvCxnSpPr>
        <p:spPr>
          <a:xfrm>
            <a:off x="9183757" y="1354023"/>
            <a:ext cx="450574" cy="9435"/>
          </a:xfrm>
          <a:prstGeom prst="line">
            <a:avLst/>
          </a:prstGeom>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68F8C595-CF0C-421A-8FA3-DB02ECDC8C92}"/>
              </a:ext>
            </a:extLst>
          </p:cNvPr>
          <p:cNvSpPr txBox="1"/>
          <p:nvPr/>
        </p:nvSpPr>
        <p:spPr>
          <a:xfrm>
            <a:off x="9713846" y="674109"/>
            <a:ext cx="2040832" cy="1169551"/>
          </a:xfrm>
          <a:prstGeom prst="rect">
            <a:avLst/>
          </a:prstGeom>
          <a:noFill/>
          <a:ln>
            <a:solidFill>
              <a:srgbClr val="92D050"/>
            </a:solidFill>
          </a:ln>
        </p:spPr>
        <p:txBody>
          <a:bodyPr wrap="square" rtlCol="0">
            <a:spAutoFit/>
          </a:bodyPr>
          <a:lstStyle/>
          <a:p>
            <a:r>
              <a:rPr lang="en-GB" sz="1400" dirty="0"/>
              <a:t>Ensure our approach to reading means the highest number of pupils reach the expected standard or higher</a:t>
            </a:r>
          </a:p>
        </p:txBody>
      </p:sp>
      <p:sp>
        <p:nvSpPr>
          <p:cNvPr id="17" name="TextBox 16">
            <a:extLst>
              <a:ext uri="{FF2B5EF4-FFF2-40B4-BE49-F238E27FC236}">
                <a16:creationId xmlns:a16="http://schemas.microsoft.com/office/drawing/2014/main" id="{31B087F9-CCFD-4F25-A445-C8D7D8F91ADB}"/>
              </a:ext>
            </a:extLst>
          </p:cNvPr>
          <p:cNvSpPr txBox="1"/>
          <p:nvPr/>
        </p:nvSpPr>
        <p:spPr>
          <a:xfrm>
            <a:off x="119268" y="1790002"/>
            <a:ext cx="5486399" cy="400110"/>
          </a:xfrm>
          <a:prstGeom prst="rect">
            <a:avLst/>
          </a:prstGeom>
          <a:noFill/>
        </p:spPr>
        <p:txBody>
          <a:bodyPr wrap="square" rtlCol="0">
            <a:spAutoFit/>
          </a:bodyPr>
          <a:lstStyle/>
          <a:p>
            <a:r>
              <a:rPr lang="en-GB" sz="2000" b="1" u="sng" dirty="0">
                <a:latin typeface="Bradley Hand ITC" panose="03070402050302030203" pitchFamily="66" charset="0"/>
              </a:rPr>
              <a:t>Implementation –How will we achieve this?</a:t>
            </a:r>
            <a:endParaRPr lang="en-GB" sz="2000" b="1" dirty="0"/>
          </a:p>
        </p:txBody>
      </p:sp>
      <p:sp>
        <p:nvSpPr>
          <p:cNvPr id="18" name="TextBox 17">
            <a:extLst>
              <a:ext uri="{FF2B5EF4-FFF2-40B4-BE49-F238E27FC236}">
                <a16:creationId xmlns:a16="http://schemas.microsoft.com/office/drawing/2014/main" id="{B19E0D2F-DADB-47D6-A61B-7990D35B5722}"/>
              </a:ext>
            </a:extLst>
          </p:cNvPr>
          <p:cNvSpPr txBox="1"/>
          <p:nvPr/>
        </p:nvSpPr>
        <p:spPr>
          <a:xfrm>
            <a:off x="-1" y="2093474"/>
            <a:ext cx="11608904" cy="800219"/>
          </a:xfrm>
          <a:prstGeom prst="rect">
            <a:avLst/>
          </a:prstGeom>
          <a:noFill/>
        </p:spPr>
        <p:txBody>
          <a:bodyPr wrap="square" rtlCol="0">
            <a:spAutoFit/>
          </a:bodyPr>
          <a:lstStyle/>
          <a:p>
            <a:r>
              <a:rPr lang="en-GB" sz="1400" dirty="0"/>
              <a:t>At Plaxtol Primary school we believe that reading is paramount to academic success across the curriculum.  We make sure children have numerous opportunities to read in both reading and wider lessons so that they can transfer their skill and read for a range of purposes:</a:t>
            </a:r>
          </a:p>
          <a:p>
            <a:r>
              <a:rPr lang="en-GB" b="1" dirty="0"/>
              <a:t>READING FOR PRACTICE</a:t>
            </a:r>
            <a:r>
              <a:rPr lang="en-GB" dirty="0"/>
              <a:t>		</a:t>
            </a:r>
            <a:r>
              <a:rPr lang="en-GB" b="1" dirty="0"/>
              <a:t>READING FOR PLEASURE</a:t>
            </a:r>
            <a:r>
              <a:rPr lang="en-GB" dirty="0"/>
              <a:t>			</a:t>
            </a:r>
            <a:r>
              <a:rPr lang="en-GB" b="1" dirty="0"/>
              <a:t>READING FOR MEANING</a:t>
            </a:r>
          </a:p>
        </p:txBody>
      </p:sp>
      <p:sp>
        <p:nvSpPr>
          <p:cNvPr id="19" name="TextBox 18">
            <a:extLst>
              <a:ext uri="{FF2B5EF4-FFF2-40B4-BE49-F238E27FC236}">
                <a16:creationId xmlns:a16="http://schemas.microsoft.com/office/drawing/2014/main" id="{FA096367-E369-4D2E-B21F-39215A85BFBA}"/>
              </a:ext>
            </a:extLst>
          </p:cNvPr>
          <p:cNvSpPr txBox="1"/>
          <p:nvPr/>
        </p:nvSpPr>
        <p:spPr>
          <a:xfrm>
            <a:off x="119268" y="2862130"/>
            <a:ext cx="4267202" cy="369332"/>
          </a:xfrm>
          <a:prstGeom prst="rect">
            <a:avLst/>
          </a:prstGeom>
          <a:noFill/>
          <a:ln>
            <a:solidFill>
              <a:srgbClr val="92D050"/>
            </a:solidFill>
          </a:ln>
        </p:spPr>
        <p:txBody>
          <a:bodyPr wrap="square" rtlCol="0">
            <a:spAutoFit/>
          </a:bodyPr>
          <a:lstStyle/>
          <a:p>
            <a:r>
              <a:rPr lang="en-GB" b="1" dirty="0"/>
              <a:t>Reading for Practice – Learning to read</a:t>
            </a:r>
          </a:p>
        </p:txBody>
      </p:sp>
      <p:sp>
        <p:nvSpPr>
          <p:cNvPr id="20" name="TextBox 19">
            <a:extLst>
              <a:ext uri="{FF2B5EF4-FFF2-40B4-BE49-F238E27FC236}">
                <a16:creationId xmlns:a16="http://schemas.microsoft.com/office/drawing/2014/main" id="{88BA4032-ED6A-4D1A-9ED9-2FE5AA49CF22}"/>
              </a:ext>
            </a:extLst>
          </p:cNvPr>
          <p:cNvSpPr txBox="1"/>
          <p:nvPr/>
        </p:nvSpPr>
        <p:spPr>
          <a:xfrm>
            <a:off x="79512" y="3316513"/>
            <a:ext cx="5168348" cy="1231106"/>
          </a:xfrm>
          <a:prstGeom prst="rect">
            <a:avLst/>
          </a:prstGeom>
          <a:noFill/>
          <a:ln>
            <a:solidFill>
              <a:srgbClr val="92D050"/>
            </a:solidFill>
          </a:ln>
        </p:spPr>
        <p:txBody>
          <a:bodyPr wrap="square" rtlCol="0">
            <a:spAutoFit/>
          </a:bodyPr>
          <a:lstStyle/>
          <a:p>
            <a:r>
              <a:rPr lang="en-GB" b="1" dirty="0"/>
              <a:t>A systematic approach:</a:t>
            </a:r>
          </a:p>
          <a:p>
            <a:r>
              <a:rPr lang="en-GB" sz="1400" dirty="0"/>
              <a:t>In EYFS and KS1 we use a systematic synthetic phonics programme called ‘Little </a:t>
            </a:r>
            <a:r>
              <a:rPr lang="en-GB" sz="1400" dirty="0" err="1"/>
              <a:t>Wandle</a:t>
            </a:r>
            <a:r>
              <a:rPr lang="en-GB" sz="1400" dirty="0"/>
              <a:t>.’  This is supported by texts from Collins Big Cat Letters &amp; Sounds.  All children have daily phonics sessions incorporating speaking, listening, spelling and reading activities.</a:t>
            </a:r>
          </a:p>
        </p:txBody>
      </p:sp>
      <p:sp>
        <p:nvSpPr>
          <p:cNvPr id="21" name="TextBox 20">
            <a:extLst>
              <a:ext uri="{FF2B5EF4-FFF2-40B4-BE49-F238E27FC236}">
                <a16:creationId xmlns:a16="http://schemas.microsoft.com/office/drawing/2014/main" id="{45F4DCD3-23DF-4E65-ADE5-07CFD39B0DBB}"/>
              </a:ext>
            </a:extLst>
          </p:cNvPr>
          <p:cNvSpPr txBox="1"/>
          <p:nvPr/>
        </p:nvSpPr>
        <p:spPr>
          <a:xfrm>
            <a:off x="119268" y="4632670"/>
            <a:ext cx="5168348" cy="1877437"/>
          </a:xfrm>
          <a:prstGeom prst="rect">
            <a:avLst/>
          </a:prstGeom>
          <a:noFill/>
          <a:ln>
            <a:solidFill>
              <a:srgbClr val="92D050"/>
            </a:solidFill>
          </a:ln>
        </p:spPr>
        <p:txBody>
          <a:bodyPr wrap="square" rtlCol="0">
            <a:spAutoFit/>
          </a:bodyPr>
          <a:lstStyle/>
          <a:p>
            <a:r>
              <a:rPr lang="en-GB" b="1" dirty="0"/>
              <a:t>Reading practice:</a:t>
            </a:r>
          </a:p>
          <a:p>
            <a:r>
              <a:rPr lang="en-GB" sz="1400" dirty="0"/>
              <a:t>In Foundation and KS1 children read aloud regularly throughout the week during phonics and/or reading lessons and other subjects.  Our lowest 20% readers read at least once more a week.</a:t>
            </a:r>
          </a:p>
          <a:p>
            <a:r>
              <a:rPr lang="en-GB" sz="1400" dirty="0"/>
              <a:t>In KS2 the focus is more on comprehension than phonics.  In KS2 children read during daily whole class reading and there are opportunities to read in other subjects.  The lowest 20% readers are heard three times a week by class teachers, TAs and volunteers. </a:t>
            </a:r>
          </a:p>
        </p:txBody>
      </p:sp>
      <p:sp>
        <p:nvSpPr>
          <p:cNvPr id="22" name="TextBox 21">
            <a:extLst>
              <a:ext uri="{FF2B5EF4-FFF2-40B4-BE49-F238E27FC236}">
                <a16:creationId xmlns:a16="http://schemas.microsoft.com/office/drawing/2014/main" id="{CF3A5748-3878-4063-BB0D-147CEFADF40F}"/>
              </a:ext>
            </a:extLst>
          </p:cNvPr>
          <p:cNvSpPr txBox="1"/>
          <p:nvPr/>
        </p:nvSpPr>
        <p:spPr>
          <a:xfrm>
            <a:off x="5539407" y="2895157"/>
            <a:ext cx="5618923" cy="1015663"/>
          </a:xfrm>
          <a:prstGeom prst="rect">
            <a:avLst/>
          </a:prstGeom>
          <a:noFill/>
          <a:ln>
            <a:solidFill>
              <a:srgbClr val="92D050"/>
            </a:solidFill>
          </a:ln>
        </p:spPr>
        <p:txBody>
          <a:bodyPr wrap="square" rtlCol="0">
            <a:spAutoFit/>
          </a:bodyPr>
          <a:lstStyle/>
          <a:p>
            <a:r>
              <a:rPr lang="en-GB" b="1" dirty="0"/>
              <a:t>Catch up support:</a:t>
            </a:r>
          </a:p>
          <a:p>
            <a:r>
              <a:rPr lang="en-GB" sz="1400" dirty="0"/>
              <a:t>Teachers constantly monitor and assess pupils to identify those needing extra support.  Phonics interventions are planned targeting the individual needs of each pupil and use ‘Little </a:t>
            </a:r>
            <a:r>
              <a:rPr lang="en-GB" sz="1400" dirty="0" err="1"/>
              <a:t>Wandle</a:t>
            </a:r>
            <a:r>
              <a:rPr lang="en-GB" sz="1400" dirty="0"/>
              <a:t> Keep up’ planning to support.</a:t>
            </a:r>
          </a:p>
        </p:txBody>
      </p:sp>
      <p:sp>
        <p:nvSpPr>
          <p:cNvPr id="23" name="TextBox 22">
            <a:extLst>
              <a:ext uri="{FF2B5EF4-FFF2-40B4-BE49-F238E27FC236}">
                <a16:creationId xmlns:a16="http://schemas.microsoft.com/office/drawing/2014/main" id="{58E97F26-AEB4-46FD-8A90-E5A69AB001BE}"/>
              </a:ext>
            </a:extLst>
          </p:cNvPr>
          <p:cNvSpPr txBox="1"/>
          <p:nvPr/>
        </p:nvSpPr>
        <p:spPr>
          <a:xfrm>
            <a:off x="5579165" y="4039787"/>
            <a:ext cx="5618923" cy="1231106"/>
          </a:xfrm>
          <a:prstGeom prst="rect">
            <a:avLst/>
          </a:prstGeom>
          <a:noFill/>
          <a:ln>
            <a:solidFill>
              <a:srgbClr val="92D050"/>
            </a:solidFill>
          </a:ln>
        </p:spPr>
        <p:txBody>
          <a:bodyPr wrap="square" rtlCol="0">
            <a:spAutoFit/>
          </a:bodyPr>
          <a:lstStyle/>
          <a:p>
            <a:r>
              <a:rPr lang="en-GB" b="1" dirty="0"/>
              <a:t>Access to appropriate books:</a:t>
            </a:r>
          </a:p>
          <a:p>
            <a:r>
              <a:rPr lang="en-GB" sz="1400" dirty="0"/>
              <a:t>In Foundation and KS1, books are tightly matched to the phonic abilities of pupils and these are sent home with pupils.  In KS2 most children freely choose their books and these are monitored by class teachers to ensure that they match their reading ability and are age appropriate.</a:t>
            </a:r>
          </a:p>
        </p:txBody>
      </p:sp>
      <p:sp>
        <p:nvSpPr>
          <p:cNvPr id="24" name="TextBox 23">
            <a:extLst>
              <a:ext uri="{FF2B5EF4-FFF2-40B4-BE49-F238E27FC236}">
                <a16:creationId xmlns:a16="http://schemas.microsoft.com/office/drawing/2014/main" id="{DEB663CF-D04B-4B82-8E1F-17D73B517A2F}"/>
              </a:ext>
            </a:extLst>
          </p:cNvPr>
          <p:cNvSpPr txBox="1"/>
          <p:nvPr/>
        </p:nvSpPr>
        <p:spPr>
          <a:xfrm>
            <a:off x="5605667" y="5399860"/>
            <a:ext cx="5618923" cy="1231106"/>
          </a:xfrm>
          <a:prstGeom prst="rect">
            <a:avLst/>
          </a:prstGeom>
          <a:noFill/>
          <a:ln>
            <a:solidFill>
              <a:srgbClr val="92D050"/>
            </a:solidFill>
          </a:ln>
        </p:spPr>
        <p:txBody>
          <a:bodyPr wrap="square" rtlCol="0">
            <a:spAutoFit/>
          </a:bodyPr>
          <a:lstStyle/>
          <a:p>
            <a:r>
              <a:rPr lang="en-GB" b="1" dirty="0"/>
              <a:t>Reading records:</a:t>
            </a:r>
          </a:p>
          <a:p>
            <a:r>
              <a:rPr lang="en-GB" sz="1400" dirty="0"/>
              <a:t>In Foundation and KS1 teachers monitor the progress of their pupils and ensure they read a variety of texts before moving them on to the next banded level.  In KS2 children independently record their reads and teachers monitor frequency of home reading.</a:t>
            </a:r>
          </a:p>
        </p:txBody>
      </p:sp>
    </p:spTree>
    <p:extLst>
      <p:ext uri="{BB962C8B-B14F-4D97-AF65-F5344CB8AC3E}">
        <p14:creationId xmlns:p14="http://schemas.microsoft.com/office/powerpoint/2010/main" val="40256872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B830E46-12BE-445F-8C38-F80F861E5739}"/>
              </a:ext>
            </a:extLst>
          </p:cNvPr>
          <p:cNvSpPr txBox="1"/>
          <p:nvPr/>
        </p:nvSpPr>
        <p:spPr>
          <a:xfrm>
            <a:off x="145774" y="93724"/>
            <a:ext cx="3472070" cy="400110"/>
          </a:xfrm>
          <a:prstGeom prst="rect">
            <a:avLst/>
          </a:prstGeom>
          <a:noFill/>
        </p:spPr>
        <p:txBody>
          <a:bodyPr wrap="square" rtlCol="0">
            <a:spAutoFit/>
          </a:bodyPr>
          <a:lstStyle/>
          <a:p>
            <a:r>
              <a:rPr lang="en-GB" sz="2000" b="1" u="sng" dirty="0">
                <a:latin typeface="Bradley Hand ITC" panose="03070402050302030203" pitchFamily="66" charset="0"/>
              </a:rPr>
              <a:t>Implementation (continued)</a:t>
            </a:r>
            <a:endParaRPr lang="en-GB" sz="2000" b="1" dirty="0"/>
          </a:p>
        </p:txBody>
      </p:sp>
      <p:sp>
        <p:nvSpPr>
          <p:cNvPr id="5" name="TextBox 4">
            <a:extLst>
              <a:ext uri="{FF2B5EF4-FFF2-40B4-BE49-F238E27FC236}">
                <a16:creationId xmlns:a16="http://schemas.microsoft.com/office/drawing/2014/main" id="{4D9D1BEE-EB86-48D5-BD67-F230A0342AD8}"/>
              </a:ext>
            </a:extLst>
          </p:cNvPr>
          <p:cNvSpPr txBox="1"/>
          <p:nvPr/>
        </p:nvSpPr>
        <p:spPr>
          <a:xfrm>
            <a:off x="145774" y="493834"/>
            <a:ext cx="4273826" cy="369332"/>
          </a:xfrm>
          <a:prstGeom prst="rect">
            <a:avLst/>
          </a:prstGeom>
          <a:noFill/>
          <a:ln>
            <a:solidFill>
              <a:srgbClr val="92D050"/>
            </a:solidFill>
          </a:ln>
        </p:spPr>
        <p:txBody>
          <a:bodyPr wrap="square" rtlCol="0">
            <a:spAutoFit/>
          </a:bodyPr>
          <a:lstStyle/>
          <a:p>
            <a:r>
              <a:rPr lang="en-GB" b="1" dirty="0"/>
              <a:t>Reading for Meaning– Reading to learn</a:t>
            </a:r>
          </a:p>
        </p:txBody>
      </p:sp>
      <p:sp>
        <p:nvSpPr>
          <p:cNvPr id="6" name="TextBox 5">
            <a:extLst>
              <a:ext uri="{FF2B5EF4-FFF2-40B4-BE49-F238E27FC236}">
                <a16:creationId xmlns:a16="http://schemas.microsoft.com/office/drawing/2014/main" id="{74D34514-452C-4127-AABF-3B6D5818BF28}"/>
              </a:ext>
            </a:extLst>
          </p:cNvPr>
          <p:cNvSpPr txBox="1"/>
          <p:nvPr/>
        </p:nvSpPr>
        <p:spPr>
          <a:xfrm>
            <a:off x="145774" y="976662"/>
            <a:ext cx="4770783" cy="1661993"/>
          </a:xfrm>
          <a:prstGeom prst="rect">
            <a:avLst/>
          </a:prstGeom>
          <a:noFill/>
          <a:ln>
            <a:solidFill>
              <a:srgbClr val="92D050"/>
            </a:solidFill>
          </a:ln>
        </p:spPr>
        <p:txBody>
          <a:bodyPr wrap="square" rtlCol="0">
            <a:spAutoFit/>
          </a:bodyPr>
          <a:lstStyle/>
          <a:p>
            <a:r>
              <a:rPr lang="en-GB" b="1" dirty="0"/>
              <a:t>Comprehension:</a:t>
            </a:r>
          </a:p>
          <a:p>
            <a:r>
              <a:rPr lang="en-GB" sz="1400" dirty="0"/>
              <a:t>In addition to phonics lessons our pupils have further opportunities to become confident readers.  In KS1 children do group reading sessions to develop their reading and comprehension skills.  In KS2 pupils have daily whole class reading sessions focusing on developing their comprehension skills.</a:t>
            </a:r>
          </a:p>
        </p:txBody>
      </p:sp>
      <p:sp>
        <p:nvSpPr>
          <p:cNvPr id="7" name="TextBox 6">
            <a:extLst>
              <a:ext uri="{FF2B5EF4-FFF2-40B4-BE49-F238E27FC236}">
                <a16:creationId xmlns:a16="http://schemas.microsoft.com/office/drawing/2014/main" id="{518C9428-2E32-4C64-B9E3-FCC5EF393291}"/>
              </a:ext>
            </a:extLst>
          </p:cNvPr>
          <p:cNvSpPr txBox="1"/>
          <p:nvPr/>
        </p:nvSpPr>
        <p:spPr>
          <a:xfrm>
            <a:off x="145774" y="2791762"/>
            <a:ext cx="4890052" cy="1661993"/>
          </a:xfrm>
          <a:prstGeom prst="rect">
            <a:avLst/>
          </a:prstGeom>
          <a:noFill/>
          <a:ln>
            <a:solidFill>
              <a:srgbClr val="92D050"/>
            </a:solidFill>
          </a:ln>
        </p:spPr>
        <p:txBody>
          <a:bodyPr wrap="square" rtlCol="0">
            <a:spAutoFit/>
          </a:bodyPr>
          <a:lstStyle/>
          <a:p>
            <a:r>
              <a:rPr lang="en-GB" b="1" dirty="0"/>
              <a:t>Whole class reading:</a:t>
            </a:r>
          </a:p>
          <a:p>
            <a:r>
              <a:rPr lang="en-GB" sz="1400" dirty="0"/>
              <a:t>In KS2 whole class reading lessons give pupils the opportunities to develop their reading fluency and skills by discussing and analysing the texts that they read.  These lessons use Reading Vipers (Vocabulary, Inference, Prediction, Explaining, Retrieval and Summarising) as the key areas through which they develop their competence in reading.</a:t>
            </a:r>
          </a:p>
        </p:txBody>
      </p:sp>
      <p:sp>
        <p:nvSpPr>
          <p:cNvPr id="8" name="TextBox 7">
            <a:extLst>
              <a:ext uri="{FF2B5EF4-FFF2-40B4-BE49-F238E27FC236}">
                <a16:creationId xmlns:a16="http://schemas.microsoft.com/office/drawing/2014/main" id="{DD1A806E-E3F9-434D-B777-0F9330EC6359}"/>
              </a:ext>
            </a:extLst>
          </p:cNvPr>
          <p:cNvSpPr txBox="1"/>
          <p:nvPr/>
        </p:nvSpPr>
        <p:spPr>
          <a:xfrm>
            <a:off x="6019800" y="83988"/>
            <a:ext cx="4989444" cy="369332"/>
          </a:xfrm>
          <a:prstGeom prst="rect">
            <a:avLst/>
          </a:prstGeom>
          <a:noFill/>
          <a:ln>
            <a:solidFill>
              <a:srgbClr val="92D050"/>
            </a:solidFill>
          </a:ln>
        </p:spPr>
        <p:txBody>
          <a:bodyPr wrap="square" rtlCol="0">
            <a:spAutoFit/>
          </a:bodyPr>
          <a:lstStyle/>
          <a:p>
            <a:r>
              <a:rPr lang="en-GB" b="1" dirty="0"/>
              <a:t>Reading for Pleasure– developing a love of reading</a:t>
            </a:r>
          </a:p>
        </p:txBody>
      </p:sp>
      <p:sp>
        <p:nvSpPr>
          <p:cNvPr id="9" name="TextBox 8">
            <a:extLst>
              <a:ext uri="{FF2B5EF4-FFF2-40B4-BE49-F238E27FC236}">
                <a16:creationId xmlns:a16="http://schemas.microsoft.com/office/drawing/2014/main" id="{858BE884-13BC-4684-949A-4493E915F650}"/>
              </a:ext>
            </a:extLst>
          </p:cNvPr>
          <p:cNvSpPr txBox="1"/>
          <p:nvPr/>
        </p:nvSpPr>
        <p:spPr>
          <a:xfrm>
            <a:off x="5168348" y="531083"/>
            <a:ext cx="6877877" cy="1015663"/>
          </a:xfrm>
          <a:prstGeom prst="rect">
            <a:avLst/>
          </a:prstGeom>
          <a:noFill/>
          <a:ln>
            <a:solidFill>
              <a:srgbClr val="92D050"/>
            </a:solidFill>
          </a:ln>
        </p:spPr>
        <p:txBody>
          <a:bodyPr wrap="square" rtlCol="0">
            <a:spAutoFit/>
          </a:bodyPr>
          <a:lstStyle/>
          <a:p>
            <a:r>
              <a:rPr lang="en-GB" b="1" dirty="0"/>
              <a:t>Availability of texts:</a:t>
            </a:r>
          </a:p>
          <a:p>
            <a:r>
              <a:rPr lang="en-GB" sz="1400" dirty="0"/>
              <a:t>All classrooms have updated book corners and pupils all have regular access to the school library.  Class teachers and the headteacher assist pupils in choosing books, drawing on their knowledge of children’s books and proving recommendations when needed.</a:t>
            </a:r>
          </a:p>
        </p:txBody>
      </p:sp>
      <p:sp>
        <p:nvSpPr>
          <p:cNvPr id="10" name="TextBox 9">
            <a:extLst>
              <a:ext uri="{FF2B5EF4-FFF2-40B4-BE49-F238E27FC236}">
                <a16:creationId xmlns:a16="http://schemas.microsoft.com/office/drawing/2014/main" id="{3CB52FCB-2AC4-4766-BB72-6ABBED5D8DBE}"/>
              </a:ext>
            </a:extLst>
          </p:cNvPr>
          <p:cNvSpPr txBox="1"/>
          <p:nvPr/>
        </p:nvSpPr>
        <p:spPr>
          <a:xfrm>
            <a:off x="5168348" y="1643720"/>
            <a:ext cx="6877877" cy="1015663"/>
          </a:xfrm>
          <a:prstGeom prst="rect">
            <a:avLst/>
          </a:prstGeom>
          <a:noFill/>
          <a:ln>
            <a:solidFill>
              <a:srgbClr val="92D050"/>
            </a:solidFill>
          </a:ln>
        </p:spPr>
        <p:txBody>
          <a:bodyPr wrap="square" rtlCol="0">
            <a:spAutoFit/>
          </a:bodyPr>
          <a:lstStyle/>
          <a:p>
            <a:r>
              <a:rPr lang="en-GB" b="1" dirty="0"/>
              <a:t>Texts to challenge:</a:t>
            </a:r>
          </a:p>
          <a:p>
            <a:r>
              <a:rPr lang="en-GB" sz="1400" dirty="0"/>
              <a:t>Teachers ensure that they use high quality texts in reading and English lessons to extend and challenge the vocabulary at the appropriate level for the age and ability of their classes.  High level vocabulary is explicitly discussed and analysed.</a:t>
            </a:r>
          </a:p>
        </p:txBody>
      </p:sp>
      <p:sp>
        <p:nvSpPr>
          <p:cNvPr id="11" name="TextBox 10">
            <a:extLst>
              <a:ext uri="{FF2B5EF4-FFF2-40B4-BE49-F238E27FC236}">
                <a16:creationId xmlns:a16="http://schemas.microsoft.com/office/drawing/2014/main" id="{1CC666FE-A0D2-4EAC-BAE8-1B426EC444EA}"/>
              </a:ext>
            </a:extLst>
          </p:cNvPr>
          <p:cNvSpPr txBox="1"/>
          <p:nvPr/>
        </p:nvSpPr>
        <p:spPr>
          <a:xfrm>
            <a:off x="5168347" y="2791762"/>
            <a:ext cx="6877877" cy="1015663"/>
          </a:xfrm>
          <a:prstGeom prst="rect">
            <a:avLst/>
          </a:prstGeom>
          <a:noFill/>
          <a:ln>
            <a:solidFill>
              <a:srgbClr val="92D050"/>
            </a:solidFill>
          </a:ln>
        </p:spPr>
        <p:txBody>
          <a:bodyPr wrap="square" rtlCol="0">
            <a:spAutoFit/>
          </a:bodyPr>
          <a:lstStyle/>
          <a:p>
            <a:r>
              <a:rPr lang="en-GB" b="1" dirty="0"/>
              <a:t>Reading across the curriculum:</a:t>
            </a:r>
          </a:p>
          <a:p>
            <a:r>
              <a:rPr lang="en-GB" sz="1400" dirty="0"/>
              <a:t>Opportunities are provided for children to read in different subject areas e.g. to further their understanding of topics e.g. History or Geography, or to develop their emotional understanding in PSHE.</a:t>
            </a:r>
          </a:p>
        </p:txBody>
      </p:sp>
      <p:sp>
        <p:nvSpPr>
          <p:cNvPr id="12" name="TextBox 11">
            <a:extLst>
              <a:ext uri="{FF2B5EF4-FFF2-40B4-BE49-F238E27FC236}">
                <a16:creationId xmlns:a16="http://schemas.microsoft.com/office/drawing/2014/main" id="{8DBF9687-34A2-4DD7-830C-35A27D985DD7}"/>
              </a:ext>
            </a:extLst>
          </p:cNvPr>
          <p:cNvSpPr txBox="1"/>
          <p:nvPr/>
        </p:nvSpPr>
        <p:spPr>
          <a:xfrm>
            <a:off x="5168347" y="3941834"/>
            <a:ext cx="6877876" cy="1231106"/>
          </a:xfrm>
          <a:prstGeom prst="rect">
            <a:avLst/>
          </a:prstGeom>
          <a:noFill/>
          <a:ln>
            <a:solidFill>
              <a:srgbClr val="92D050"/>
            </a:solidFill>
          </a:ln>
        </p:spPr>
        <p:txBody>
          <a:bodyPr wrap="square" rtlCol="0">
            <a:spAutoFit/>
          </a:bodyPr>
          <a:lstStyle/>
          <a:p>
            <a:r>
              <a:rPr lang="en-GB" b="1" dirty="0"/>
              <a:t>Time devoted to reading:</a:t>
            </a:r>
          </a:p>
          <a:p>
            <a:r>
              <a:rPr lang="en-GB" sz="1400" dirty="0"/>
              <a:t>Reading for pleasure is a hugely important part of our reading curriculum.  Children make recommendations to each other and Y5+6 make recommendations to the whole class.</a:t>
            </a:r>
          </a:p>
          <a:p>
            <a:r>
              <a:rPr lang="en-GB" sz="1400" dirty="0"/>
              <a:t>Teachers read to children in every class.  Teachers offer opportunities for pupils to help choose texts shared in class to promote reading for pleasure.</a:t>
            </a:r>
          </a:p>
        </p:txBody>
      </p:sp>
      <p:sp>
        <p:nvSpPr>
          <p:cNvPr id="13" name="TextBox 12">
            <a:extLst>
              <a:ext uri="{FF2B5EF4-FFF2-40B4-BE49-F238E27FC236}">
                <a16:creationId xmlns:a16="http://schemas.microsoft.com/office/drawing/2014/main" id="{0725DA82-898C-4D21-9EDE-FC7569CD9FD2}"/>
              </a:ext>
            </a:extLst>
          </p:cNvPr>
          <p:cNvSpPr txBox="1"/>
          <p:nvPr/>
        </p:nvSpPr>
        <p:spPr>
          <a:xfrm>
            <a:off x="13253" y="4741869"/>
            <a:ext cx="5486399" cy="707886"/>
          </a:xfrm>
          <a:prstGeom prst="rect">
            <a:avLst/>
          </a:prstGeom>
          <a:noFill/>
        </p:spPr>
        <p:txBody>
          <a:bodyPr wrap="square" rtlCol="0">
            <a:spAutoFit/>
          </a:bodyPr>
          <a:lstStyle/>
          <a:p>
            <a:r>
              <a:rPr lang="en-GB" sz="2000" b="1" u="sng" dirty="0">
                <a:latin typeface="Bradley Hand ITC" panose="03070402050302030203" pitchFamily="66" charset="0"/>
              </a:rPr>
              <a:t>Impact –How do we know we have achieved our aims?</a:t>
            </a:r>
            <a:endParaRPr lang="en-GB" sz="2000" b="1" dirty="0"/>
          </a:p>
        </p:txBody>
      </p:sp>
      <p:sp>
        <p:nvSpPr>
          <p:cNvPr id="14" name="TextBox 13">
            <a:extLst>
              <a:ext uri="{FF2B5EF4-FFF2-40B4-BE49-F238E27FC236}">
                <a16:creationId xmlns:a16="http://schemas.microsoft.com/office/drawing/2014/main" id="{CF8907DA-371E-480C-A67B-ED56FD906498}"/>
              </a:ext>
            </a:extLst>
          </p:cNvPr>
          <p:cNvSpPr txBox="1"/>
          <p:nvPr/>
        </p:nvSpPr>
        <p:spPr>
          <a:xfrm>
            <a:off x="145774" y="5449755"/>
            <a:ext cx="1537252" cy="1323439"/>
          </a:xfrm>
          <a:prstGeom prst="rect">
            <a:avLst/>
          </a:prstGeom>
          <a:noFill/>
          <a:ln>
            <a:solidFill>
              <a:srgbClr val="92D050"/>
            </a:solidFill>
          </a:ln>
        </p:spPr>
        <p:txBody>
          <a:bodyPr wrap="square" rtlCol="0">
            <a:spAutoFit/>
          </a:bodyPr>
          <a:lstStyle/>
          <a:p>
            <a:r>
              <a:rPr lang="en-GB" sz="1600" dirty="0"/>
              <a:t>Children will show a passion for reading and choose to read for pleasure.</a:t>
            </a:r>
          </a:p>
        </p:txBody>
      </p:sp>
      <p:sp>
        <p:nvSpPr>
          <p:cNvPr id="15" name="TextBox 14">
            <a:extLst>
              <a:ext uri="{FF2B5EF4-FFF2-40B4-BE49-F238E27FC236}">
                <a16:creationId xmlns:a16="http://schemas.microsoft.com/office/drawing/2014/main" id="{7EDA367F-FE7A-41FE-95D5-3B987B0FA6DB}"/>
              </a:ext>
            </a:extLst>
          </p:cNvPr>
          <p:cNvSpPr txBox="1"/>
          <p:nvPr/>
        </p:nvSpPr>
        <p:spPr>
          <a:xfrm>
            <a:off x="1961322" y="5440837"/>
            <a:ext cx="2160104" cy="1077218"/>
          </a:xfrm>
          <a:prstGeom prst="rect">
            <a:avLst/>
          </a:prstGeom>
          <a:noFill/>
          <a:ln>
            <a:solidFill>
              <a:srgbClr val="92D050"/>
            </a:solidFill>
          </a:ln>
        </p:spPr>
        <p:txBody>
          <a:bodyPr wrap="square" rtlCol="0">
            <a:spAutoFit/>
          </a:bodyPr>
          <a:lstStyle/>
          <a:p>
            <a:r>
              <a:rPr lang="en-GB" sz="1600" dirty="0"/>
              <a:t>Staff will share and recommend texts.  Pupils will see teachers as readers.</a:t>
            </a:r>
          </a:p>
        </p:txBody>
      </p:sp>
      <p:sp>
        <p:nvSpPr>
          <p:cNvPr id="16" name="TextBox 15">
            <a:extLst>
              <a:ext uri="{FF2B5EF4-FFF2-40B4-BE49-F238E27FC236}">
                <a16:creationId xmlns:a16="http://schemas.microsoft.com/office/drawing/2014/main" id="{D2F7AE52-FA39-437B-9E20-A7A169837D89}"/>
              </a:ext>
            </a:extLst>
          </p:cNvPr>
          <p:cNvSpPr txBox="1"/>
          <p:nvPr/>
        </p:nvSpPr>
        <p:spPr>
          <a:xfrm>
            <a:off x="4419600" y="5479751"/>
            <a:ext cx="2160104" cy="1323439"/>
          </a:xfrm>
          <a:prstGeom prst="rect">
            <a:avLst/>
          </a:prstGeom>
          <a:noFill/>
          <a:ln>
            <a:solidFill>
              <a:srgbClr val="92D050"/>
            </a:solidFill>
          </a:ln>
        </p:spPr>
        <p:txBody>
          <a:bodyPr wrap="square" rtlCol="0">
            <a:spAutoFit/>
          </a:bodyPr>
          <a:lstStyle/>
          <a:p>
            <a:r>
              <a:rPr lang="en-GB" sz="1600" dirty="0"/>
              <a:t>Pupils will choose books to enjoy and develop their understanding of topics covered in lessons.</a:t>
            </a:r>
          </a:p>
        </p:txBody>
      </p:sp>
      <p:sp>
        <p:nvSpPr>
          <p:cNvPr id="17" name="TextBox 16">
            <a:extLst>
              <a:ext uri="{FF2B5EF4-FFF2-40B4-BE49-F238E27FC236}">
                <a16:creationId xmlns:a16="http://schemas.microsoft.com/office/drawing/2014/main" id="{77E7DE0F-39A3-488C-A32D-1DDBBFA90950}"/>
              </a:ext>
            </a:extLst>
          </p:cNvPr>
          <p:cNvSpPr txBox="1"/>
          <p:nvPr/>
        </p:nvSpPr>
        <p:spPr>
          <a:xfrm>
            <a:off x="6877878" y="5449755"/>
            <a:ext cx="2160104" cy="1323439"/>
          </a:xfrm>
          <a:prstGeom prst="rect">
            <a:avLst/>
          </a:prstGeom>
          <a:noFill/>
          <a:ln>
            <a:solidFill>
              <a:srgbClr val="92D050"/>
            </a:solidFill>
          </a:ln>
        </p:spPr>
        <p:txBody>
          <a:bodyPr wrap="square" rtlCol="0">
            <a:spAutoFit/>
          </a:bodyPr>
          <a:lstStyle/>
          <a:p>
            <a:r>
              <a:rPr lang="en-GB" sz="1600" dirty="0"/>
              <a:t>Children read across the curriculum and therefore increase their understanding of the world.</a:t>
            </a:r>
          </a:p>
        </p:txBody>
      </p:sp>
      <p:sp>
        <p:nvSpPr>
          <p:cNvPr id="18" name="TextBox 17">
            <a:extLst>
              <a:ext uri="{FF2B5EF4-FFF2-40B4-BE49-F238E27FC236}">
                <a16:creationId xmlns:a16="http://schemas.microsoft.com/office/drawing/2014/main" id="{C8ECB163-96A9-48D8-AA65-28D23297A1FA}"/>
              </a:ext>
            </a:extLst>
          </p:cNvPr>
          <p:cNvSpPr txBox="1"/>
          <p:nvPr/>
        </p:nvSpPr>
        <p:spPr>
          <a:xfrm>
            <a:off x="9316277" y="5440837"/>
            <a:ext cx="2729945" cy="1323439"/>
          </a:xfrm>
          <a:prstGeom prst="rect">
            <a:avLst/>
          </a:prstGeom>
          <a:noFill/>
          <a:ln>
            <a:solidFill>
              <a:srgbClr val="92D050"/>
            </a:solidFill>
          </a:ln>
        </p:spPr>
        <p:txBody>
          <a:bodyPr wrap="square" rtlCol="0">
            <a:spAutoFit/>
          </a:bodyPr>
          <a:lstStyle/>
          <a:p>
            <a:r>
              <a:rPr lang="en-GB" sz="1600" dirty="0"/>
              <a:t>A high proportion of children reach the expected standard or higher.  Pupils who find reading challenging are supported to catch up.</a:t>
            </a:r>
          </a:p>
        </p:txBody>
      </p:sp>
    </p:spTree>
    <p:extLst>
      <p:ext uri="{BB962C8B-B14F-4D97-AF65-F5344CB8AC3E}">
        <p14:creationId xmlns:p14="http://schemas.microsoft.com/office/powerpoint/2010/main" val="16042677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862</Words>
  <Application>Microsoft Office PowerPoint</Application>
  <PresentationFormat>Widescreen</PresentationFormat>
  <Paragraphs>44</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Bradley Hand ITC</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Katherine Housley</dc:creator>
  <cp:lastModifiedBy>Plaxtol Headteacher</cp:lastModifiedBy>
  <cp:revision>12</cp:revision>
  <dcterms:created xsi:type="dcterms:W3CDTF">2022-03-07T19:50:00Z</dcterms:created>
  <dcterms:modified xsi:type="dcterms:W3CDTF">2022-06-17T19:22:54Z</dcterms:modified>
</cp:coreProperties>
</file>